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1"/>
    <p:sldMasterId id="2147483934" r:id="rId2"/>
  </p:sldMasterIdLst>
  <p:notesMasterIdLst>
    <p:notesMasterId r:id="rId22"/>
  </p:notesMasterIdLst>
  <p:sldIdLst>
    <p:sldId id="256" r:id="rId3"/>
    <p:sldId id="257" r:id="rId4"/>
    <p:sldId id="341" r:id="rId5"/>
    <p:sldId id="260" r:id="rId6"/>
    <p:sldId id="342" r:id="rId7"/>
    <p:sldId id="347" r:id="rId8"/>
    <p:sldId id="331" r:id="rId9"/>
    <p:sldId id="339" r:id="rId10"/>
    <p:sldId id="340" r:id="rId11"/>
    <p:sldId id="348" r:id="rId12"/>
    <p:sldId id="349" r:id="rId13"/>
    <p:sldId id="333" r:id="rId14"/>
    <p:sldId id="343" r:id="rId15"/>
    <p:sldId id="344" r:id="rId16"/>
    <p:sldId id="345" r:id="rId17"/>
    <p:sldId id="346" r:id="rId18"/>
    <p:sldId id="270" r:id="rId19"/>
    <p:sldId id="323" r:id="rId20"/>
    <p:sldId id="35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828A"/>
    <a:srgbClr val="E63813"/>
    <a:srgbClr val="384B5E"/>
    <a:srgbClr val="DF724E"/>
    <a:srgbClr val="81A4AB"/>
    <a:srgbClr val="98B4BA"/>
    <a:srgbClr val="EDECEB"/>
    <a:srgbClr val="E2E1DE"/>
    <a:srgbClr val="BFBBB5"/>
    <a:srgbClr val="DAD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7" autoAdjust="0"/>
    <p:restoredTop sz="94660"/>
  </p:normalViewPr>
  <p:slideViewPr>
    <p:cSldViewPr>
      <p:cViewPr varScale="1">
        <p:scale>
          <a:sx n="87" d="100"/>
          <a:sy n="87" d="100"/>
        </p:scale>
        <p:origin x="126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5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880276-CF0A-4D2B-8EBF-864359D7E98F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771E93-D8E3-4F94-BD54-E8A7F711A631}">
      <dgm:prSet phldrT="[Text]" custT="1"/>
      <dgm:spPr>
        <a:solidFill>
          <a:srgbClr val="98B4BA"/>
        </a:solidFill>
      </dgm:spPr>
      <dgm:t>
        <a:bodyPr/>
        <a:lstStyle/>
        <a:p>
          <a:r>
            <a:rPr lang="en-US" sz="1000" b="1" dirty="0"/>
            <a:t>“Database Analytics”</a:t>
          </a:r>
        </a:p>
      </dgm:t>
    </dgm:pt>
    <dgm:pt modelId="{17563DED-C0E3-4435-9B73-075B8D673247}" type="parTrans" cxnId="{23969A0A-35D6-4970-B257-716FEEDDD9EB}">
      <dgm:prSet/>
      <dgm:spPr/>
      <dgm:t>
        <a:bodyPr/>
        <a:lstStyle/>
        <a:p>
          <a:endParaRPr lang="en-US"/>
        </a:p>
      </dgm:t>
    </dgm:pt>
    <dgm:pt modelId="{2A7DFD0D-EBFF-415E-911A-673EE4FD64DB}" type="sibTrans" cxnId="{23969A0A-35D6-4970-B257-716FEEDDD9EB}">
      <dgm:prSet/>
      <dgm:spPr>
        <a:solidFill>
          <a:srgbClr val="DF724E"/>
        </a:solidFill>
      </dgm:spPr>
      <dgm:t>
        <a:bodyPr/>
        <a:lstStyle/>
        <a:p>
          <a:endParaRPr lang="en-US"/>
        </a:p>
      </dgm:t>
    </dgm:pt>
    <dgm:pt modelId="{F3559406-0F9D-4877-8DAA-501E4D2CDF85}">
      <dgm:prSet phldrT="[Text]"/>
      <dgm:spPr/>
      <dgm:t>
        <a:bodyPr/>
        <a:lstStyle/>
        <a:p>
          <a:r>
            <a:rPr lang="en-US" dirty="0">
              <a:solidFill>
                <a:srgbClr val="384B5E"/>
              </a:solidFill>
            </a:rPr>
            <a:t>Assess rule sets, configurations, user customizations</a:t>
          </a:r>
        </a:p>
      </dgm:t>
    </dgm:pt>
    <dgm:pt modelId="{2D4C6189-1849-46F7-B73B-F79D4D55A88C}" type="parTrans" cxnId="{2827F521-458F-466A-97EA-A31B08B1B6EA}">
      <dgm:prSet/>
      <dgm:spPr/>
      <dgm:t>
        <a:bodyPr/>
        <a:lstStyle/>
        <a:p>
          <a:endParaRPr lang="en-US"/>
        </a:p>
      </dgm:t>
    </dgm:pt>
    <dgm:pt modelId="{252D9E33-308F-4ABD-A149-31974A4CB2F5}" type="sibTrans" cxnId="{2827F521-458F-466A-97EA-A31B08B1B6EA}">
      <dgm:prSet/>
      <dgm:spPr/>
      <dgm:t>
        <a:bodyPr/>
        <a:lstStyle/>
        <a:p>
          <a:endParaRPr lang="en-US"/>
        </a:p>
      </dgm:t>
    </dgm:pt>
    <dgm:pt modelId="{C7708F93-C4AD-4C95-86DD-83C869381427}">
      <dgm:prSet phldrT="[Text]" custT="1"/>
      <dgm:spPr>
        <a:solidFill>
          <a:srgbClr val="81A4AB"/>
        </a:solidFill>
      </dgm:spPr>
      <dgm:t>
        <a:bodyPr/>
        <a:lstStyle/>
        <a:p>
          <a:r>
            <a:rPr lang="en-US" sz="1000" b="1" dirty="0"/>
            <a:t>Build Reconciliation</a:t>
          </a:r>
        </a:p>
      </dgm:t>
    </dgm:pt>
    <dgm:pt modelId="{516C9574-5317-481B-80B1-4D3CEF5E545E}" type="parTrans" cxnId="{FC8EF439-AF00-48FF-8D9A-98B2F417105F}">
      <dgm:prSet/>
      <dgm:spPr/>
      <dgm:t>
        <a:bodyPr/>
        <a:lstStyle/>
        <a:p>
          <a:endParaRPr lang="en-US"/>
        </a:p>
      </dgm:t>
    </dgm:pt>
    <dgm:pt modelId="{2EDC097A-466A-4FFA-A86B-C0A66D9211D0}" type="sibTrans" cxnId="{FC8EF439-AF00-48FF-8D9A-98B2F417105F}">
      <dgm:prSet/>
      <dgm:spPr>
        <a:solidFill>
          <a:srgbClr val="DF724E"/>
        </a:solidFill>
      </dgm:spPr>
      <dgm:t>
        <a:bodyPr/>
        <a:lstStyle/>
        <a:p>
          <a:endParaRPr lang="en-US"/>
        </a:p>
      </dgm:t>
    </dgm:pt>
    <dgm:pt modelId="{210F0881-52BF-4AAB-B07F-FE6CC150050A}">
      <dgm:prSet phldrT="[Text]"/>
      <dgm:spPr/>
      <dgm:t>
        <a:bodyPr/>
        <a:lstStyle/>
        <a:p>
          <a:r>
            <a:rPr lang="en-US" dirty="0">
              <a:solidFill>
                <a:srgbClr val="384B5E"/>
              </a:solidFill>
            </a:rPr>
            <a:t>Validate relational integrity</a:t>
          </a:r>
        </a:p>
      </dgm:t>
    </dgm:pt>
    <dgm:pt modelId="{2F16A7FF-88C9-449B-A6BA-EF1918CC30A0}" type="parTrans" cxnId="{FDFD6AB1-729A-4E65-97A0-A50432A57681}">
      <dgm:prSet/>
      <dgm:spPr/>
      <dgm:t>
        <a:bodyPr/>
        <a:lstStyle/>
        <a:p>
          <a:endParaRPr lang="en-US"/>
        </a:p>
      </dgm:t>
    </dgm:pt>
    <dgm:pt modelId="{08D5F4F5-2EDF-4369-AD06-0C506567B349}" type="sibTrans" cxnId="{FDFD6AB1-729A-4E65-97A0-A50432A57681}">
      <dgm:prSet/>
      <dgm:spPr/>
      <dgm:t>
        <a:bodyPr/>
        <a:lstStyle/>
        <a:p>
          <a:endParaRPr lang="en-US"/>
        </a:p>
      </dgm:t>
    </dgm:pt>
    <dgm:pt modelId="{5AB36D7F-FF8E-4930-9764-F40E04F08905}">
      <dgm:prSet phldrT="[Text]" custT="1"/>
      <dgm:spPr>
        <a:solidFill>
          <a:srgbClr val="5C828A"/>
        </a:solidFill>
      </dgm:spPr>
      <dgm:t>
        <a:bodyPr/>
        <a:lstStyle/>
        <a:p>
          <a:r>
            <a:rPr lang="en-US" sz="1000" b="1" dirty="0"/>
            <a:t>Functional Testing</a:t>
          </a:r>
        </a:p>
      </dgm:t>
    </dgm:pt>
    <dgm:pt modelId="{A6C3994E-822F-43AE-B4E6-C7EE61299BD2}" type="parTrans" cxnId="{63531F51-8CFB-4BA8-B539-41A3C0FD2254}">
      <dgm:prSet/>
      <dgm:spPr/>
      <dgm:t>
        <a:bodyPr/>
        <a:lstStyle/>
        <a:p>
          <a:endParaRPr lang="en-US"/>
        </a:p>
      </dgm:t>
    </dgm:pt>
    <dgm:pt modelId="{A87E29D2-4BD9-424B-A19A-ECD9AB610520}" type="sibTrans" cxnId="{63531F51-8CFB-4BA8-B539-41A3C0FD2254}">
      <dgm:prSet/>
      <dgm:spPr/>
      <dgm:t>
        <a:bodyPr/>
        <a:lstStyle/>
        <a:p>
          <a:endParaRPr lang="en-US"/>
        </a:p>
      </dgm:t>
    </dgm:pt>
    <dgm:pt modelId="{1130667E-52DD-4C48-9E36-B6D82424B043}">
      <dgm:prSet phldrT="[Text]"/>
      <dgm:spPr/>
      <dgm:t>
        <a:bodyPr/>
        <a:lstStyle/>
        <a:p>
          <a:r>
            <a:rPr lang="en-US" dirty="0">
              <a:solidFill>
                <a:srgbClr val="384B5E"/>
              </a:solidFill>
            </a:rPr>
            <a:t>Normalization allows for dramatically more rapid and comprehensive testing</a:t>
          </a:r>
        </a:p>
      </dgm:t>
    </dgm:pt>
    <dgm:pt modelId="{CBFD6E8B-22D9-4ED3-98A5-5C2ECFD0937F}" type="parTrans" cxnId="{7356A00F-6E21-4D8B-BB48-A6965B4579F8}">
      <dgm:prSet/>
      <dgm:spPr/>
      <dgm:t>
        <a:bodyPr/>
        <a:lstStyle/>
        <a:p>
          <a:endParaRPr lang="en-US"/>
        </a:p>
      </dgm:t>
    </dgm:pt>
    <dgm:pt modelId="{956A6CA0-338F-4CAF-AAE2-8F4DFE641010}" type="sibTrans" cxnId="{7356A00F-6E21-4D8B-BB48-A6965B4579F8}">
      <dgm:prSet/>
      <dgm:spPr/>
      <dgm:t>
        <a:bodyPr/>
        <a:lstStyle/>
        <a:p>
          <a:endParaRPr lang="en-US"/>
        </a:p>
      </dgm:t>
    </dgm:pt>
    <dgm:pt modelId="{D01728B6-359D-4ACF-A60E-5865D59229F8}">
      <dgm:prSet phldrT="[Text]"/>
      <dgm:spPr/>
      <dgm:t>
        <a:bodyPr/>
        <a:lstStyle/>
        <a:p>
          <a:r>
            <a:rPr lang="en-US" dirty="0">
              <a:solidFill>
                <a:srgbClr val="384B5E"/>
              </a:solidFill>
            </a:rPr>
            <a:t>Functional testing normalization</a:t>
          </a:r>
        </a:p>
      </dgm:t>
    </dgm:pt>
    <dgm:pt modelId="{0E2D1857-927B-4DC8-B4D9-BB084A870871}" type="parTrans" cxnId="{CF8A3877-F6CE-4C6D-A101-BA585851A281}">
      <dgm:prSet/>
      <dgm:spPr/>
      <dgm:t>
        <a:bodyPr/>
        <a:lstStyle/>
        <a:p>
          <a:endParaRPr lang="en-US"/>
        </a:p>
      </dgm:t>
    </dgm:pt>
    <dgm:pt modelId="{0F92CD68-0E29-497C-AB9F-1521DF29875C}" type="sibTrans" cxnId="{CF8A3877-F6CE-4C6D-A101-BA585851A281}">
      <dgm:prSet/>
      <dgm:spPr/>
      <dgm:t>
        <a:bodyPr/>
        <a:lstStyle/>
        <a:p>
          <a:endParaRPr lang="en-US"/>
        </a:p>
      </dgm:t>
    </dgm:pt>
    <dgm:pt modelId="{F04B6A59-05F2-41D3-92E6-F74B37788FB8}">
      <dgm:prSet phldrT="[Text]"/>
      <dgm:spPr/>
      <dgm:t>
        <a:bodyPr/>
        <a:lstStyle/>
        <a:p>
          <a:r>
            <a:rPr lang="en-US" dirty="0">
              <a:solidFill>
                <a:srgbClr val="384B5E"/>
              </a:solidFill>
            </a:rPr>
            <a:t>Isolate critical rule set misalignment</a:t>
          </a:r>
        </a:p>
      </dgm:t>
    </dgm:pt>
    <dgm:pt modelId="{364121FB-D673-476B-81A7-0E80D5BA6884}" type="parTrans" cxnId="{2EC374D8-4345-46EB-B9BF-CC17D78B7505}">
      <dgm:prSet/>
      <dgm:spPr/>
      <dgm:t>
        <a:bodyPr/>
        <a:lstStyle/>
        <a:p>
          <a:endParaRPr lang="en-US"/>
        </a:p>
      </dgm:t>
    </dgm:pt>
    <dgm:pt modelId="{55C75E4A-9D35-49E9-9E92-0A28FB202CCA}" type="sibTrans" cxnId="{2EC374D8-4345-46EB-B9BF-CC17D78B7505}">
      <dgm:prSet/>
      <dgm:spPr/>
      <dgm:t>
        <a:bodyPr/>
        <a:lstStyle/>
        <a:p>
          <a:endParaRPr lang="en-US"/>
        </a:p>
      </dgm:t>
    </dgm:pt>
    <dgm:pt modelId="{BD6E5A5A-0670-43E0-A3FC-216F2E1E12BE}">
      <dgm:prSet phldrT="[Text]"/>
      <dgm:spPr/>
      <dgm:t>
        <a:bodyPr/>
        <a:lstStyle/>
        <a:p>
          <a:r>
            <a:rPr lang="en-US" dirty="0">
              <a:solidFill>
                <a:srgbClr val="384B5E"/>
              </a:solidFill>
            </a:rPr>
            <a:t>Isolate </a:t>
          </a:r>
          <a:r>
            <a:rPr lang="en-US" dirty="0" err="1">
              <a:solidFill>
                <a:srgbClr val="384B5E"/>
              </a:solidFill>
            </a:rPr>
            <a:t>typographics</a:t>
          </a:r>
          <a:endParaRPr lang="en-US" dirty="0">
            <a:solidFill>
              <a:srgbClr val="384B5E"/>
            </a:solidFill>
          </a:endParaRPr>
        </a:p>
      </dgm:t>
    </dgm:pt>
    <dgm:pt modelId="{281CD724-6330-4057-89F0-BC4168A03C4D}" type="parTrans" cxnId="{9B8C8E3A-ED37-47E8-BA00-D357172206F0}">
      <dgm:prSet/>
      <dgm:spPr/>
      <dgm:t>
        <a:bodyPr/>
        <a:lstStyle/>
        <a:p>
          <a:endParaRPr lang="en-US"/>
        </a:p>
      </dgm:t>
    </dgm:pt>
    <dgm:pt modelId="{9DA5C2DE-695C-47DE-82CE-20F4232AB7EF}" type="sibTrans" cxnId="{9B8C8E3A-ED37-47E8-BA00-D357172206F0}">
      <dgm:prSet/>
      <dgm:spPr/>
      <dgm:t>
        <a:bodyPr/>
        <a:lstStyle/>
        <a:p>
          <a:endParaRPr lang="en-US"/>
        </a:p>
      </dgm:t>
    </dgm:pt>
    <dgm:pt modelId="{54AB2DAF-8CED-4C01-96B0-4A5BFB01B6F3}">
      <dgm:prSet phldrT="[Text]"/>
      <dgm:spPr/>
      <dgm:t>
        <a:bodyPr/>
        <a:lstStyle/>
        <a:p>
          <a:r>
            <a:rPr lang="en-US" dirty="0">
              <a:solidFill>
                <a:srgbClr val="384B5E"/>
              </a:solidFill>
            </a:rPr>
            <a:t>Automated regression testing</a:t>
          </a:r>
        </a:p>
      </dgm:t>
    </dgm:pt>
    <dgm:pt modelId="{B3AD3051-D1FA-4360-8FD8-1486E609CB21}" type="parTrans" cxnId="{147B778E-E762-4F34-9BAD-213416A85EF9}">
      <dgm:prSet/>
      <dgm:spPr/>
      <dgm:t>
        <a:bodyPr/>
        <a:lstStyle/>
        <a:p>
          <a:endParaRPr lang="en-US"/>
        </a:p>
      </dgm:t>
    </dgm:pt>
    <dgm:pt modelId="{4CAB0D5E-D5A0-4715-9E6F-10FB51F21BB0}" type="sibTrans" cxnId="{147B778E-E762-4F34-9BAD-213416A85EF9}">
      <dgm:prSet/>
      <dgm:spPr/>
      <dgm:t>
        <a:bodyPr/>
        <a:lstStyle/>
        <a:p>
          <a:endParaRPr lang="en-US"/>
        </a:p>
      </dgm:t>
    </dgm:pt>
    <dgm:pt modelId="{0BA90423-4065-4687-962A-057A74EF08F4}">
      <dgm:prSet phldrT="[Text]"/>
      <dgm:spPr/>
      <dgm:t>
        <a:bodyPr/>
        <a:lstStyle/>
        <a:p>
          <a:r>
            <a:rPr lang="en-US" dirty="0">
              <a:solidFill>
                <a:srgbClr val="384B5E"/>
              </a:solidFill>
            </a:rPr>
            <a:t>SLA assurance</a:t>
          </a:r>
        </a:p>
      </dgm:t>
    </dgm:pt>
    <dgm:pt modelId="{45D232BD-5D6F-481A-B05B-B9D5711BE0D5}" type="parTrans" cxnId="{D0250579-9598-4B2F-BDCF-866BF9AF4C47}">
      <dgm:prSet/>
      <dgm:spPr/>
      <dgm:t>
        <a:bodyPr/>
        <a:lstStyle/>
        <a:p>
          <a:endParaRPr lang="en-US"/>
        </a:p>
      </dgm:t>
    </dgm:pt>
    <dgm:pt modelId="{C32C975C-FAE5-4F06-82D6-F4EB64AE56B2}" type="sibTrans" cxnId="{D0250579-9598-4B2F-BDCF-866BF9AF4C47}">
      <dgm:prSet/>
      <dgm:spPr/>
      <dgm:t>
        <a:bodyPr/>
        <a:lstStyle/>
        <a:p>
          <a:endParaRPr lang="en-US"/>
        </a:p>
      </dgm:t>
    </dgm:pt>
    <dgm:pt modelId="{99C68258-D171-4712-A00F-D86B219702C0}">
      <dgm:prSet phldrT="[Text]"/>
      <dgm:spPr/>
      <dgm:t>
        <a:bodyPr/>
        <a:lstStyle/>
        <a:p>
          <a:r>
            <a:rPr lang="en-US" dirty="0">
              <a:solidFill>
                <a:srgbClr val="384B5E"/>
              </a:solidFill>
            </a:rPr>
            <a:t>Database compares</a:t>
          </a:r>
        </a:p>
      </dgm:t>
    </dgm:pt>
    <dgm:pt modelId="{452BE4EB-3900-4252-A5FD-B359024491DD}" type="parTrans" cxnId="{2ACBAB6D-1E6A-4AA5-82FD-D0F1F1277706}">
      <dgm:prSet/>
      <dgm:spPr/>
      <dgm:t>
        <a:bodyPr/>
        <a:lstStyle/>
        <a:p>
          <a:endParaRPr lang="en-US"/>
        </a:p>
      </dgm:t>
    </dgm:pt>
    <dgm:pt modelId="{46991BBF-306E-4941-BF3B-0DF33302A50B}" type="sibTrans" cxnId="{2ACBAB6D-1E6A-4AA5-82FD-D0F1F1277706}">
      <dgm:prSet/>
      <dgm:spPr/>
      <dgm:t>
        <a:bodyPr/>
        <a:lstStyle/>
        <a:p>
          <a:endParaRPr lang="en-US"/>
        </a:p>
      </dgm:t>
    </dgm:pt>
    <dgm:pt modelId="{7BEDDC63-7DFB-489C-9A0F-7DF2A0CE1E9B}">
      <dgm:prSet phldrT="[Text]"/>
      <dgm:spPr/>
      <dgm:t>
        <a:bodyPr/>
        <a:lstStyle/>
        <a:p>
          <a:r>
            <a:rPr lang="en-US" dirty="0">
              <a:solidFill>
                <a:srgbClr val="384B5E"/>
              </a:solidFill>
            </a:rPr>
            <a:t>Understand build version variability</a:t>
          </a:r>
        </a:p>
      </dgm:t>
    </dgm:pt>
    <dgm:pt modelId="{18897F3A-ED95-47D5-8215-428ED28CED4F}" type="parTrans" cxnId="{AC82B807-D9B1-4D49-B093-A091B25513C1}">
      <dgm:prSet/>
      <dgm:spPr/>
      <dgm:t>
        <a:bodyPr/>
        <a:lstStyle/>
        <a:p>
          <a:endParaRPr lang="en-US"/>
        </a:p>
      </dgm:t>
    </dgm:pt>
    <dgm:pt modelId="{4E2232DA-F48C-4652-AA73-D4CB662A4945}" type="sibTrans" cxnId="{AC82B807-D9B1-4D49-B093-A091B25513C1}">
      <dgm:prSet/>
      <dgm:spPr/>
      <dgm:t>
        <a:bodyPr/>
        <a:lstStyle/>
        <a:p>
          <a:endParaRPr lang="en-US"/>
        </a:p>
      </dgm:t>
    </dgm:pt>
    <dgm:pt modelId="{0A907D85-E061-4799-B7BA-402407239378}" type="pres">
      <dgm:prSet presAssocID="{E9880276-CF0A-4D2B-8EBF-864359D7E98F}" presName="linearFlow" presStyleCnt="0">
        <dgm:presLayoutVars>
          <dgm:dir/>
          <dgm:animLvl val="lvl"/>
          <dgm:resizeHandles val="exact"/>
        </dgm:presLayoutVars>
      </dgm:prSet>
      <dgm:spPr/>
    </dgm:pt>
    <dgm:pt modelId="{E9535FA8-DB28-4040-BBFA-0694DD354DC7}" type="pres">
      <dgm:prSet presAssocID="{79771E93-D8E3-4F94-BD54-E8A7F711A631}" presName="composite" presStyleCnt="0"/>
      <dgm:spPr/>
    </dgm:pt>
    <dgm:pt modelId="{43B94834-D33D-4B56-A848-19E8EF64436A}" type="pres">
      <dgm:prSet presAssocID="{79771E93-D8E3-4F94-BD54-E8A7F711A631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0AE81F06-2AF7-421E-B878-4E675351BF0D}" type="pres">
      <dgm:prSet presAssocID="{79771E93-D8E3-4F94-BD54-E8A7F711A631}" presName="parSh" presStyleLbl="node1" presStyleIdx="0" presStyleCnt="3"/>
      <dgm:spPr/>
    </dgm:pt>
    <dgm:pt modelId="{5E876274-88FF-4975-9B77-A5FED4A2500F}" type="pres">
      <dgm:prSet presAssocID="{79771E93-D8E3-4F94-BD54-E8A7F711A631}" presName="desTx" presStyleLbl="fgAcc1" presStyleIdx="0" presStyleCnt="3">
        <dgm:presLayoutVars>
          <dgm:bulletEnabled val="1"/>
        </dgm:presLayoutVars>
      </dgm:prSet>
      <dgm:spPr/>
    </dgm:pt>
    <dgm:pt modelId="{B9288257-4A05-4CA0-BCBF-1F8C1FD6968A}" type="pres">
      <dgm:prSet presAssocID="{2A7DFD0D-EBFF-415E-911A-673EE4FD64DB}" presName="sibTrans" presStyleLbl="sibTrans2D1" presStyleIdx="0" presStyleCnt="2"/>
      <dgm:spPr/>
    </dgm:pt>
    <dgm:pt modelId="{1D440E04-C434-4E67-A300-F8E80E7AC68F}" type="pres">
      <dgm:prSet presAssocID="{2A7DFD0D-EBFF-415E-911A-673EE4FD64DB}" presName="connTx" presStyleLbl="sibTrans2D1" presStyleIdx="0" presStyleCnt="2"/>
      <dgm:spPr/>
    </dgm:pt>
    <dgm:pt modelId="{4C25B166-3873-4DA2-8FBA-24B502721741}" type="pres">
      <dgm:prSet presAssocID="{C7708F93-C4AD-4C95-86DD-83C869381427}" presName="composite" presStyleCnt="0"/>
      <dgm:spPr/>
    </dgm:pt>
    <dgm:pt modelId="{7D212358-11DF-410D-AA1F-CDAC62EF7C8E}" type="pres">
      <dgm:prSet presAssocID="{C7708F93-C4AD-4C95-86DD-83C869381427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118A4367-C7B4-4579-AB64-2CB93A893388}" type="pres">
      <dgm:prSet presAssocID="{C7708F93-C4AD-4C95-86DD-83C869381427}" presName="parSh" presStyleLbl="node1" presStyleIdx="1" presStyleCnt="3"/>
      <dgm:spPr/>
    </dgm:pt>
    <dgm:pt modelId="{7BA38723-2555-4463-ACC2-9FCF3EDCDDBF}" type="pres">
      <dgm:prSet presAssocID="{C7708F93-C4AD-4C95-86DD-83C869381427}" presName="desTx" presStyleLbl="fgAcc1" presStyleIdx="1" presStyleCnt="3">
        <dgm:presLayoutVars>
          <dgm:bulletEnabled val="1"/>
        </dgm:presLayoutVars>
      </dgm:prSet>
      <dgm:spPr/>
    </dgm:pt>
    <dgm:pt modelId="{515C5866-22F0-4C05-9BB6-138C969FB076}" type="pres">
      <dgm:prSet presAssocID="{2EDC097A-466A-4FFA-A86B-C0A66D9211D0}" presName="sibTrans" presStyleLbl="sibTrans2D1" presStyleIdx="1" presStyleCnt="2"/>
      <dgm:spPr/>
    </dgm:pt>
    <dgm:pt modelId="{44F5E136-E20A-47F7-A7E4-0FBDF4A9C629}" type="pres">
      <dgm:prSet presAssocID="{2EDC097A-466A-4FFA-A86B-C0A66D9211D0}" presName="connTx" presStyleLbl="sibTrans2D1" presStyleIdx="1" presStyleCnt="2"/>
      <dgm:spPr/>
    </dgm:pt>
    <dgm:pt modelId="{575F4BC2-8E9C-4228-B924-0A30FD41FBC7}" type="pres">
      <dgm:prSet presAssocID="{5AB36D7F-FF8E-4930-9764-F40E04F08905}" presName="composite" presStyleCnt="0"/>
      <dgm:spPr/>
    </dgm:pt>
    <dgm:pt modelId="{AB954FDA-F52E-4678-B2E0-EBE41CF1A816}" type="pres">
      <dgm:prSet presAssocID="{5AB36D7F-FF8E-4930-9764-F40E04F08905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B66C9780-815E-4D81-B707-7A54735654D6}" type="pres">
      <dgm:prSet presAssocID="{5AB36D7F-FF8E-4930-9764-F40E04F08905}" presName="parSh" presStyleLbl="node1" presStyleIdx="2" presStyleCnt="3"/>
      <dgm:spPr/>
    </dgm:pt>
    <dgm:pt modelId="{562628F0-80EE-43A7-94CA-62BF5EBD465B}" type="pres">
      <dgm:prSet presAssocID="{5AB36D7F-FF8E-4930-9764-F40E04F08905}" presName="desTx" presStyleLbl="fgAcc1" presStyleIdx="2" presStyleCnt="3">
        <dgm:presLayoutVars>
          <dgm:bulletEnabled val="1"/>
        </dgm:presLayoutVars>
      </dgm:prSet>
      <dgm:spPr/>
    </dgm:pt>
  </dgm:ptLst>
  <dgm:cxnLst>
    <dgm:cxn modelId="{AF676903-FBD5-4D24-B079-E9054DA6C4D4}" type="presOf" srcId="{D01728B6-359D-4ACF-A60E-5865D59229F8}" destId="{5E876274-88FF-4975-9B77-A5FED4A2500F}" srcOrd="0" destOrd="2" presId="urn:microsoft.com/office/officeart/2005/8/layout/process3"/>
    <dgm:cxn modelId="{AC82B807-D9B1-4D49-B093-A091B25513C1}" srcId="{79771E93-D8E3-4F94-BD54-E8A7F711A631}" destId="{7BEDDC63-7DFB-489C-9A0F-7DF2A0CE1E9B}" srcOrd="1" destOrd="0" parTransId="{18897F3A-ED95-47D5-8215-428ED28CED4F}" sibTransId="{4E2232DA-F48C-4652-AA73-D4CB662A4945}"/>
    <dgm:cxn modelId="{23969A0A-35D6-4970-B257-716FEEDDD9EB}" srcId="{E9880276-CF0A-4D2B-8EBF-864359D7E98F}" destId="{79771E93-D8E3-4F94-BD54-E8A7F711A631}" srcOrd="0" destOrd="0" parTransId="{17563DED-C0E3-4435-9B73-075B8D673247}" sibTransId="{2A7DFD0D-EBFF-415E-911A-673EE4FD64DB}"/>
    <dgm:cxn modelId="{7356A00F-6E21-4D8B-BB48-A6965B4579F8}" srcId="{5AB36D7F-FF8E-4930-9764-F40E04F08905}" destId="{1130667E-52DD-4C48-9E36-B6D82424B043}" srcOrd="0" destOrd="0" parTransId="{CBFD6E8B-22D9-4ED3-98A5-5C2ECFD0937F}" sibTransId="{956A6CA0-338F-4CAF-AAE2-8F4DFE641010}"/>
    <dgm:cxn modelId="{864B5210-7209-4412-9D6D-B8CA2D9F6AEE}" type="presOf" srcId="{BD6E5A5A-0670-43E0-A3FC-216F2E1E12BE}" destId="{7BA38723-2555-4463-ACC2-9FCF3EDCDDBF}" srcOrd="0" destOrd="3" presId="urn:microsoft.com/office/officeart/2005/8/layout/process3"/>
    <dgm:cxn modelId="{CDFD7810-7A1A-4404-9CF5-3F6AE67B5AEC}" type="presOf" srcId="{1130667E-52DD-4C48-9E36-B6D82424B043}" destId="{562628F0-80EE-43A7-94CA-62BF5EBD465B}" srcOrd="0" destOrd="0" presId="urn:microsoft.com/office/officeart/2005/8/layout/process3"/>
    <dgm:cxn modelId="{2827F521-458F-466A-97EA-A31B08B1B6EA}" srcId="{79771E93-D8E3-4F94-BD54-E8A7F711A631}" destId="{F3559406-0F9D-4877-8DAA-501E4D2CDF85}" srcOrd="0" destOrd="0" parTransId="{2D4C6189-1849-46F7-B73B-F79D4D55A88C}" sibTransId="{252D9E33-308F-4ABD-A149-31974A4CB2F5}"/>
    <dgm:cxn modelId="{A08A682D-2676-4DD6-A548-FBA0FB5679C6}" type="presOf" srcId="{79771E93-D8E3-4F94-BD54-E8A7F711A631}" destId="{43B94834-D33D-4B56-A848-19E8EF64436A}" srcOrd="0" destOrd="0" presId="urn:microsoft.com/office/officeart/2005/8/layout/process3"/>
    <dgm:cxn modelId="{D6ECCE33-B1E5-4C74-A92F-FEA918467246}" type="presOf" srcId="{F3559406-0F9D-4877-8DAA-501E4D2CDF85}" destId="{5E876274-88FF-4975-9B77-A5FED4A2500F}" srcOrd="0" destOrd="0" presId="urn:microsoft.com/office/officeart/2005/8/layout/process3"/>
    <dgm:cxn modelId="{5E495636-89ED-48F3-A399-A646954DBA99}" type="presOf" srcId="{C7708F93-C4AD-4C95-86DD-83C869381427}" destId="{118A4367-C7B4-4579-AB64-2CB93A893388}" srcOrd="1" destOrd="0" presId="urn:microsoft.com/office/officeart/2005/8/layout/process3"/>
    <dgm:cxn modelId="{55959836-38DA-4372-BF45-7160C0F04485}" type="presOf" srcId="{54AB2DAF-8CED-4C01-96B0-4A5BFB01B6F3}" destId="{562628F0-80EE-43A7-94CA-62BF5EBD465B}" srcOrd="0" destOrd="1" presId="urn:microsoft.com/office/officeart/2005/8/layout/process3"/>
    <dgm:cxn modelId="{31871437-7C07-4B45-8881-5E7074FECD2C}" type="presOf" srcId="{7BEDDC63-7DFB-489C-9A0F-7DF2A0CE1E9B}" destId="{5E876274-88FF-4975-9B77-A5FED4A2500F}" srcOrd="0" destOrd="1" presId="urn:microsoft.com/office/officeart/2005/8/layout/process3"/>
    <dgm:cxn modelId="{FC8EF439-AF00-48FF-8D9A-98B2F417105F}" srcId="{E9880276-CF0A-4D2B-8EBF-864359D7E98F}" destId="{C7708F93-C4AD-4C95-86DD-83C869381427}" srcOrd="1" destOrd="0" parTransId="{516C9574-5317-481B-80B1-4D3CEF5E545E}" sibTransId="{2EDC097A-466A-4FFA-A86B-C0A66D9211D0}"/>
    <dgm:cxn modelId="{9B8C8E3A-ED37-47E8-BA00-D357172206F0}" srcId="{C7708F93-C4AD-4C95-86DD-83C869381427}" destId="{BD6E5A5A-0670-43E0-A3FC-216F2E1E12BE}" srcOrd="3" destOrd="0" parTransId="{281CD724-6330-4057-89F0-BC4168A03C4D}" sibTransId="{9DA5C2DE-695C-47DE-82CE-20F4232AB7EF}"/>
    <dgm:cxn modelId="{4E1F9F5D-9F45-4F86-9410-3A3370AE9BE2}" type="presOf" srcId="{2A7DFD0D-EBFF-415E-911A-673EE4FD64DB}" destId="{B9288257-4A05-4CA0-BCBF-1F8C1FD6968A}" srcOrd="0" destOrd="0" presId="urn:microsoft.com/office/officeart/2005/8/layout/process3"/>
    <dgm:cxn modelId="{A941425F-2E23-4CE1-94DE-734300397956}" type="presOf" srcId="{2EDC097A-466A-4FFA-A86B-C0A66D9211D0}" destId="{44F5E136-E20A-47F7-A7E4-0FBDF4A9C629}" srcOrd="1" destOrd="0" presId="urn:microsoft.com/office/officeart/2005/8/layout/process3"/>
    <dgm:cxn modelId="{946FE44A-47D3-4CAB-8372-6BCEDB0C3D6D}" type="presOf" srcId="{5AB36D7F-FF8E-4930-9764-F40E04F08905}" destId="{AB954FDA-F52E-4678-B2E0-EBE41CF1A816}" srcOrd="0" destOrd="0" presId="urn:microsoft.com/office/officeart/2005/8/layout/process3"/>
    <dgm:cxn modelId="{68FA456B-938E-4283-866D-96F4B1EE8B4A}" type="presOf" srcId="{99C68258-D171-4712-A00F-D86B219702C0}" destId="{7BA38723-2555-4463-ACC2-9FCF3EDCDDBF}" srcOrd="0" destOrd="2" presId="urn:microsoft.com/office/officeart/2005/8/layout/process3"/>
    <dgm:cxn modelId="{D3E6A54C-E841-4022-8D32-C9C4D3292CEB}" type="presOf" srcId="{210F0881-52BF-4AAB-B07F-FE6CC150050A}" destId="{7BA38723-2555-4463-ACC2-9FCF3EDCDDBF}" srcOrd="0" destOrd="0" presId="urn:microsoft.com/office/officeart/2005/8/layout/process3"/>
    <dgm:cxn modelId="{2ACBAB6D-1E6A-4AA5-82FD-D0F1F1277706}" srcId="{C7708F93-C4AD-4C95-86DD-83C869381427}" destId="{99C68258-D171-4712-A00F-D86B219702C0}" srcOrd="2" destOrd="0" parTransId="{452BE4EB-3900-4252-A5FD-B359024491DD}" sibTransId="{46991BBF-306E-4941-BF3B-0DF33302A50B}"/>
    <dgm:cxn modelId="{63531F51-8CFB-4BA8-B539-41A3C0FD2254}" srcId="{E9880276-CF0A-4D2B-8EBF-864359D7E98F}" destId="{5AB36D7F-FF8E-4930-9764-F40E04F08905}" srcOrd="2" destOrd="0" parTransId="{A6C3994E-822F-43AE-B4E6-C7EE61299BD2}" sibTransId="{A87E29D2-4BD9-424B-A19A-ECD9AB610520}"/>
    <dgm:cxn modelId="{3D470355-2878-4110-B5A6-9B15FEE53943}" type="presOf" srcId="{2A7DFD0D-EBFF-415E-911A-673EE4FD64DB}" destId="{1D440E04-C434-4E67-A300-F8E80E7AC68F}" srcOrd="1" destOrd="0" presId="urn:microsoft.com/office/officeart/2005/8/layout/process3"/>
    <dgm:cxn modelId="{CF8A3877-F6CE-4C6D-A101-BA585851A281}" srcId="{79771E93-D8E3-4F94-BD54-E8A7F711A631}" destId="{D01728B6-359D-4ACF-A60E-5865D59229F8}" srcOrd="2" destOrd="0" parTransId="{0E2D1857-927B-4DC8-B4D9-BB084A870871}" sibTransId="{0F92CD68-0E29-497C-AB9F-1521DF29875C}"/>
    <dgm:cxn modelId="{D0250579-9598-4B2F-BDCF-866BF9AF4C47}" srcId="{5AB36D7F-FF8E-4930-9764-F40E04F08905}" destId="{0BA90423-4065-4687-962A-057A74EF08F4}" srcOrd="2" destOrd="0" parTransId="{45D232BD-5D6F-481A-B05B-B9D5711BE0D5}" sibTransId="{C32C975C-FAE5-4F06-82D6-F4EB64AE56B2}"/>
    <dgm:cxn modelId="{147B778E-E762-4F34-9BAD-213416A85EF9}" srcId="{5AB36D7F-FF8E-4930-9764-F40E04F08905}" destId="{54AB2DAF-8CED-4C01-96B0-4A5BFB01B6F3}" srcOrd="1" destOrd="0" parTransId="{B3AD3051-D1FA-4360-8FD8-1486E609CB21}" sibTransId="{4CAB0D5E-D5A0-4715-9E6F-10FB51F21BB0}"/>
    <dgm:cxn modelId="{193127A3-586F-4DF7-8E9A-EF79927FD705}" type="presOf" srcId="{2EDC097A-466A-4FFA-A86B-C0A66D9211D0}" destId="{515C5866-22F0-4C05-9BB6-138C969FB076}" srcOrd="0" destOrd="0" presId="urn:microsoft.com/office/officeart/2005/8/layout/process3"/>
    <dgm:cxn modelId="{FDFD6AB1-729A-4E65-97A0-A50432A57681}" srcId="{C7708F93-C4AD-4C95-86DD-83C869381427}" destId="{210F0881-52BF-4AAB-B07F-FE6CC150050A}" srcOrd="0" destOrd="0" parTransId="{2F16A7FF-88C9-449B-A6BA-EF1918CC30A0}" sibTransId="{08D5F4F5-2EDF-4369-AD06-0C506567B349}"/>
    <dgm:cxn modelId="{3B6BCEB2-CB7B-4CAA-A4B2-2ABBD255E2C8}" type="presOf" srcId="{5AB36D7F-FF8E-4930-9764-F40E04F08905}" destId="{B66C9780-815E-4D81-B707-7A54735654D6}" srcOrd="1" destOrd="0" presId="urn:microsoft.com/office/officeart/2005/8/layout/process3"/>
    <dgm:cxn modelId="{D115E8CB-CB5C-419D-8543-7253DFFEC13A}" type="presOf" srcId="{E9880276-CF0A-4D2B-8EBF-864359D7E98F}" destId="{0A907D85-E061-4799-B7BA-402407239378}" srcOrd="0" destOrd="0" presId="urn:microsoft.com/office/officeart/2005/8/layout/process3"/>
    <dgm:cxn modelId="{2EC374D8-4345-46EB-B9BF-CC17D78B7505}" srcId="{C7708F93-C4AD-4C95-86DD-83C869381427}" destId="{F04B6A59-05F2-41D3-92E6-F74B37788FB8}" srcOrd="1" destOrd="0" parTransId="{364121FB-D673-476B-81A7-0E80D5BA6884}" sibTransId="{55C75E4A-9D35-49E9-9E92-0A28FB202CCA}"/>
    <dgm:cxn modelId="{2F98EFD8-7792-49D4-86E6-033349A6AEA9}" type="presOf" srcId="{79771E93-D8E3-4F94-BD54-E8A7F711A631}" destId="{0AE81F06-2AF7-421E-B878-4E675351BF0D}" srcOrd="1" destOrd="0" presId="urn:microsoft.com/office/officeart/2005/8/layout/process3"/>
    <dgm:cxn modelId="{BB9775F9-62B0-480E-BB77-83FD33403685}" type="presOf" srcId="{0BA90423-4065-4687-962A-057A74EF08F4}" destId="{562628F0-80EE-43A7-94CA-62BF5EBD465B}" srcOrd="0" destOrd="2" presId="urn:microsoft.com/office/officeart/2005/8/layout/process3"/>
    <dgm:cxn modelId="{6C8D0EFE-F65F-432E-9AAE-F9F16D86DF05}" type="presOf" srcId="{C7708F93-C4AD-4C95-86DD-83C869381427}" destId="{7D212358-11DF-410D-AA1F-CDAC62EF7C8E}" srcOrd="0" destOrd="0" presId="urn:microsoft.com/office/officeart/2005/8/layout/process3"/>
    <dgm:cxn modelId="{166F4AFE-956F-4CB7-BFE6-324A0C9463B7}" type="presOf" srcId="{F04B6A59-05F2-41D3-92E6-F74B37788FB8}" destId="{7BA38723-2555-4463-ACC2-9FCF3EDCDDBF}" srcOrd="0" destOrd="1" presId="urn:microsoft.com/office/officeart/2005/8/layout/process3"/>
    <dgm:cxn modelId="{4AE0DC3C-F6EC-44F1-ABBE-83DC1996AC64}" type="presParOf" srcId="{0A907D85-E061-4799-B7BA-402407239378}" destId="{E9535FA8-DB28-4040-BBFA-0694DD354DC7}" srcOrd="0" destOrd="0" presId="urn:microsoft.com/office/officeart/2005/8/layout/process3"/>
    <dgm:cxn modelId="{7914B64B-7343-498C-8A8D-943F15259C1D}" type="presParOf" srcId="{E9535FA8-DB28-4040-BBFA-0694DD354DC7}" destId="{43B94834-D33D-4B56-A848-19E8EF64436A}" srcOrd="0" destOrd="0" presId="urn:microsoft.com/office/officeart/2005/8/layout/process3"/>
    <dgm:cxn modelId="{398045FB-3A98-4FD6-8E2E-F0C9BDF8CCCF}" type="presParOf" srcId="{E9535FA8-DB28-4040-BBFA-0694DD354DC7}" destId="{0AE81F06-2AF7-421E-B878-4E675351BF0D}" srcOrd="1" destOrd="0" presId="urn:microsoft.com/office/officeart/2005/8/layout/process3"/>
    <dgm:cxn modelId="{D850A7BF-3AFD-4970-BB33-E148784A3A89}" type="presParOf" srcId="{E9535FA8-DB28-4040-BBFA-0694DD354DC7}" destId="{5E876274-88FF-4975-9B77-A5FED4A2500F}" srcOrd="2" destOrd="0" presId="urn:microsoft.com/office/officeart/2005/8/layout/process3"/>
    <dgm:cxn modelId="{ADAF1950-E72D-46DC-9A40-72DFD8C11198}" type="presParOf" srcId="{0A907D85-E061-4799-B7BA-402407239378}" destId="{B9288257-4A05-4CA0-BCBF-1F8C1FD6968A}" srcOrd="1" destOrd="0" presId="urn:microsoft.com/office/officeart/2005/8/layout/process3"/>
    <dgm:cxn modelId="{E8B3172C-C69F-4DBE-873C-456FEB79C198}" type="presParOf" srcId="{B9288257-4A05-4CA0-BCBF-1F8C1FD6968A}" destId="{1D440E04-C434-4E67-A300-F8E80E7AC68F}" srcOrd="0" destOrd="0" presId="urn:microsoft.com/office/officeart/2005/8/layout/process3"/>
    <dgm:cxn modelId="{3725763E-C689-4BD4-8150-2894DD9622EF}" type="presParOf" srcId="{0A907D85-E061-4799-B7BA-402407239378}" destId="{4C25B166-3873-4DA2-8FBA-24B502721741}" srcOrd="2" destOrd="0" presId="urn:microsoft.com/office/officeart/2005/8/layout/process3"/>
    <dgm:cxn modelId="{C336F3B3-4AFC-40A4-8007-E4267FD38B56}" type="presParOf" srcId="{4C25B166-3873-4DA2-8FBA-24B502721741}" destId="{7D212358-11DF-410D-AA1F-CDAC62EF7C8E}" srcOrd="0" destOrd="0" presId="urn:microsoft.com/office/officeart/2005/8/layout/process3"/>
    <dgm:cxn modelId="{B36417C2-098F-4893-A8B0-BBE648156137}" type="presParOf" srcId="{4C25B166-3873-4DA2-8FBA-24B502721741}" destId="{118A4367-C7B4-4579-AB64-2CB93A893388}" srcOrd="1" destOrd="0" presId="urn:microsoft.com/office/officeart/2005/8/layout/process3"/>
    <dgm:cxn modelId="{BAAAC2EB-3A3B-4CF2-B704-4BF6C65BDC2B}" type="presParOf" srcId="{4C25B166-3873-4DA2-8FBA-24B502721741}" destId="{7BA38723-2555-4463-ACC2-9FCF3EDCDDBF}" srcOrd="2" destOrd="0" presId="urn:microsoft.com/office/officeart/2005/8/layout/process3"/>
    <dgm:cxn modelId="{8C943C10-10C8-456F-8F01-19CAED1D2E87}" type="presParOf" srcId="{0A907D85-E061-4799-B7BA-402407239378}" destId="{515C5866-22F0-4C05-9BB6-138C969FB076}" srcOrd="3" destOrd="0" presId="urn:microsoft.com/office/officeart/2005/8/layout/process3"/>
    <dgm:cxn modelId="{A9CD88BD-2A43-4038-A03C-88991B51EA3B}" type="presParOf" srcId="{515C5866-22F0-4C05-9BB6-138C969FB076}" destId="{44F5E136-E20A-47F7-A7E4-0FBDF4A9C629}" srcOrd="0" destOrd="0" presId="urn:microsoft.com/office/officeart/2005/8/layout/process3"/>
    <dgm:cxn modelId="{2A0E2373-D7CD-492E-9C9E-F32F293F4C03}" type="presParOf" srcId="{0A907D85-E061-4799-B7BA-402407239378}" destId="{575F4BC2-8E9C-4228-B924-0A30FD41FBC7}" srcOrd="4" destOrd="0" presId="urn:microsoft.com/office/officeart/2005/8/layout/process3"/>
    <dgm:cxn modelId="{3D4FD699-1D15-4A2F-822B-4C0BBDA41233}" type="presParOf" srcId="{575F4BC2-8E9C-4228-B924-0A30FD41FBC7}" destId="{AB954FDA-F52E-4678-B2E0-EBE41CF1A816}" srcOrd="0" destOrd="0" presId="urn:microsoft.com/office/officeart/2005/8/layout/process3"/>
    <dgm:cxn modelId="{CC5BB79C-AA8A-470E-B3C5-D516DA89553D}" type="presParOf" srcId="{575F4BC2-8E9C-4228-B924-0A30FD41FBC7}" destId="{B66C9780-815E-4D81-B707-7A54735654D6}" srcOrd="1" destOrd="0" presId="urn:microsoft.com/office/officeart/2005/8/layout/process3"/>
    <dgm:cxn modelId="{EAA04797-A775-4E81-9988-6134F3C9330C}" type="presParOf" srcId="{575F4BC2-8E9C-4228-B924-0A30FD41FBC7}" destId="{562628F0-80EE-43A7-94CA-62BF5EBD465B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E81F06-2AF7-421E-B878-4E675351BF0D}">
      <dsp:nvSpPr>
        <dsp:cNvPr id="0" name=""/>
        <dsp:cNvSpPr/>
      </dsp:nvSpPr>
      <dsp:spPr>
        <a:xfrm>
          <a:off x="3373" y="884700"/>
          <a:ext cx="1533653" cy="561600"/>
        </a:xfrm>
        <a:prstGeom prst="roundRect">
          <a:avLst>
            <a:gd name="adj" fmla="val 10000"/>
          </a:avLst>
        </a:prstGeom>
        <a:solidFill>
          <a:srgbClr val="98B4BA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“Database Analytics”</a:t>
          </a:r>
        </a:p>
      </dsp:txBody>
      <dsp:txXfrm>
        <a:off x="3373" y="884700"/>
        <a:ext cx="1533653" cy="374400"/>
      </dsp:txXfrm>
    </dsp:sp>
    <dsp:sp modelId="{5E876274-88FF-4975-9B77-A5FED4A2500F}">
      <dsp:nvSpPr>
        <dsp:cNvPr id="0" name=""/>
        <dsp:cNvSpPr/>
      </dsp:nvSpPr>
      <dsp:spPr>
        <a:xfrm>
          <a:off x="317494" y="1259100"/>
          <a:ext cx="1533653" cy="2199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384B5E"/>
              </a:solidFill>
            </a:rPr>
            <a:t>Assess rule sets, configurations, user customizations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384B5E"/>
              </a:solidFill>
            </a:rPr>
            <a:t>Understand build version variability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384B5E"/>
              </a:solidFill>
            </a:rPr>
            <a:t>Functional testing normalization</a:t>
          </a:r>
        </a:p>
      </dsp:txBody>
      <dsp:txXfrm>
        <a:off x="362413" y="1304019"/>
        <a:ext cx="1443815" cy="2109762"/>
      </dsp:txXfrm>
    </dsp:sp>
    <dsp:sp modelId="{B9288257-4A05-4CA0-BCBF-1F8C1FD6968A}">
      <dsp:nvSpPr>
        <dsp:cNvPr id="0" name=""/>
        <dsp:cNvSpPr/>
      </dsp:nvSpPr>
      <dsp:spPr>
        <a:xfrm>
          <a:off x="1769523" y="880982"/>
          <a:ext cx="492892" cy="381835"/>
        </a:xfrm>
        <a:prstGeom prst="rightArrow">
          <a:avLst>
            <a:gd name="adj1" fmla="val 60000"/>
            <a:gd name="adj2" fmla="val 50000"/>
          </a:avLst>
        </a:prstGeom>
        <a:solidFill>
          <a:srgbClr val="DF724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1769523" y="957349"/>
        <a:ext cx="378342" cy="229101"/>
      </dsp:txXfrm>
    </dsp:sp>
    <dsp:sp modelId="{118A4367-C7B4-4579-AB64-2CB93A893388}">
      <dsp:nvSpPr>
        <dsp:cNvPr id="0" name=""/>
        <dsp:cNvSpPr/>
      </dsp:nvSpPr>
      <dsp:spPr>
        <a:xfrm>
          <a:off x="2467012" y="884700"/>
          <a:ext cx="1533653" cy="561600"/>
        </a:xfrm>
        <a:prstGeom prst="roundRect">
          <a:avLst>
            <a:gd name="adj" fmla="val 10000"/>
          </a:avLst>
        </a:prstGeom>
        <a:solidFill>
          <a:srgbClr val="81A4AB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Build Reconciliation</a:t>
          </a:r>
        </a:p>
      </dsp:txBody>
      <dsp:txXfrm>
        <a:off x="2467012" y="884700"/>
        <a:ext cx="1533653" cy="374400"/>
      </dsp:txXfrm>
    </dsp:sp>
    <dsp:sp modelId="{7BA38723-2555-4463-ACC2-9FCF3EDCDDBF}">
      <dsp:nvSpPr>
        <dsp:cNvPr id="0" name=""/>
        <dsp:cNvSpPr/>
      </dsp:nvSpPr>
      <dsp:spPr>
        <a:xfrm>
          <a:off x="2781134" y="1259100"/>
          <a:ext cx="1533653" cy="2199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384B5E"/>
              </a:solidFill>
            </a:rPr>
            <a:t>Validate relational integrity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384B5E"/>
              </a:solidFill>
            </a:rPr>
            <a:t>Isolate critical rule set misalignment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384B5E"/>
              </a:solidFill>
            </a:rPr>
            <a:t>Database compares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384B5E"/>
              </a:solidFill>
            </a:rPr>
            <a:t>Isolate </a:t>
          </a:r>
          <a:r>
            <a:rPr lang="en-US" sz="1300" kern="1200" dirty="0" err="1">
              <a:solidFill>
                <a:srgbClr val="384B5E"/>
              </a:solidFill>
            </a:rPr>
            <a:t>typographics</a:t>
          </a:r>
          <a:endParaRPr lang="en-US" sz="1300" kern="1200" dirty="0">
            <a:solidFill>
              <a:srgbClr val="384B5E"/>
            </a:solidFill>
          </a:endParaRPr>
        </a:p>
      </dsp:txBody>
      <dsp:txXfrm>
        <a:off x="2826053" y="1304019"/>
        <a:ext cx="1443815" cy="2109762"/>
      </dsp:txXfrm>
    </dsp:sp>
    <dsp:sp modelId="{515C5866-22F0-4C05-9BB6-138C969FB076}">
      <dsp:nvSpPr>
        <dsp:cNvPr id="0" name=""/>
        <dsp:cNvSpPr/>
      </dsp:nvSpPr>
      <dsp:spPr>
        <a:xfrm>
          <a:off x="4233162" y="880982"/>
          <a:ext cx="492892" cy="381835"/>
        </a:xfrm>
        <a:prstGeom prst="rightArrow">
          <a:avLst>
            <a:gd name="adj1" fmla="val 60000"/>
            <a:gd name="adj2" fmla="val 50000"/>
          </a:avLst>
        </a:prstGeom>
        <a:solidFill>
          <a:srgbClr val="DF724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4233162" y="957349"/>
        <a:ext cx="378342" cy="229101"/>
      </dsp:txXfrm>
    </dsp:sp>
    <dsp:sp modelId="{B66C9780-815E-4D81-B707-7A54735654D6}">
      <dsp:nvSpPr>
        <dsp:cNvPr id="0" name=""/>
        <dsp:cNvSpPr/>
      </dsp:nvSpPr>
      <dsp:spPr>
        <a:xfrm>
          <a:off x="4930651" y="884700"/>
          <a:ext cx="1533653" cy="561600"/>
        </a:xfrm>
        <a:prstGeom prst="roundRect">
          <a:avLst>
            <a:gd name="adj" fmla="val 10000"/>
          </a:avLst>
        </a:prstGeom>
        <a:solidFill>
          <a:srgbClr val="5C828A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38100" numCol="1" spcCol="1270" anchor="t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Functional Testing</a:t>
          </a:r>
        </a:p>
      </dsp:txBody>
      <dsp:txXfrm>
        <a:off x="4930651" y="884700"/>
        <a:ext cx="1533653" cy="374400"/>
      </dsp:txXfrm>
    </dsp:sp>
    <dsp:sp modelId="{562628F0-80EE-43A7-94CA-62BF5EBD465B}">
      <dsp:nvSpPr>
        <dsp:cNvPr id="0" name=""/>
        <dsp:cNvSpPr/>
      </dsp:nvSpPr>
      <dsp:spPr>
        <a:xfrm>
          <a:off x="5244773" y="1259100"/>
          <a:ext cx="1533653" cy="21996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384B5E"/>
              </a:solidFill>
            </a:rPr>
            <a:t>Normalization allows for dramatically more rapid and comprehensive testing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384B5E"/>
              </a:solidFill>
            </a:rPr>
            <a:t>Automated regression testing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solidFill>
                <a:srgbClr val="384B5E"/>
              </a:solidFill>
            </a:rPr>
            <a:t>SLA assurance</a:t>
          </a:r>
        </a:p>
      </dsp:txBody>
      <dsp:txXfrm>
        <a:off x="5289692" y="1304019"/>
        <a:ext cx="1443815" cy="2109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C5E325C-5826-4A3F-AE50-AEDBB6185A53}" type="datetimeFigureOut">
              <a:rPr lang="en-US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9B989D-F562-49D1-A4AD-9ABABAC0E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267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CF4A25-49FC-42BA-BBE3-05F1BCD15A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74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D705E4-F391-4C5E-BB5E-37EB8D1782C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410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158923-A17A-48EF-94EB-29646EA4E41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73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C2B27B-F359-4114-A8EB-8689F965AD2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39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EFA0D3-22FF-4575-81EB-CB0C0E9D71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92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BEFA0D3-22FF-4575-81EB-CB0C0E9D713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974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2F9104-D9C6-498C-A61F-F221FBBF42A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41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69B989D-F562-49D1-A4AD-9ABABAC0ED3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683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5B0D8D-888B-49E0-A036-07482A13185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87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D705E4-F391-4C5E-BB5E-37EB8D1782C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1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91C630-DE5D-46D3-8758-474609D30FFB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SmarteSoft 2009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C3BC426-1D8A-4732-9E05-AD61E2032E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59FBC-A4C5-42F7-8E0C-E75D7B476B51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SmarteSoft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AD296-2FA9-428E-8902-E8CA25F224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94514044-2747-4EAA-A040-B6EA72347E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9F346-0F72-48E0-B976-D2A714538112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SmarteSoft 2009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91C630-DE5D-46D3-8758-474609D30FFB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SmarteSoft 2009</a:t>
            </a: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C3BC426-1D8A-4732-9E05-AD61E2032EF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77639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CBC52-0489-4BCE-B58E-E5D260D2EB65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SmarteSoft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F0CDA56C-95D9-419E-A694-C922D7744808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0034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SmarteSoft 2009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DBCCFC-A573-423E-8D16-4D64CA75BD38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0A40E71-6860-43DD-8439-713A83E676D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88064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6D52743D-ABA1-4136-84D2-539CD8023178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SmarteSoft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4B9AC-2EC2-45FA-8633-F007465DF475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55331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E5FF8F-96A0-4D03-9062-FBACED90BE47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r>
              <a:rPr lang="en-US"/>
              <a:t>Copyright SmarteSoft 2009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1B13CC9-39B2-47A1-A7C9-3D9D632B8A7A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94107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6EF44C-0355-40EF-A48C-F287DFA55648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SmarteSoft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352A4974-2E61-49F0-8F2C-F10F4767806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324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37C78-0208-43DD-8B07-849F1881F0EF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SmarteSoft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1FBED56-A02C-4546-8959-9ABEA6CAAF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92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10C581F-CD15-4A78-9E0D-016B724E0F45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65831-3560-4B1F-B225-E5FF4A1416B5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r>
              <a:rPr lang="en-US"/>
              <a:t>Copyright SmarteSoft 2009</a:t>
            </a:r>
          </a:p>
        </p:txBody>
      </p:sp>
    </p:spTree>
    <p:extLst>
      <p:ext uri="{BB962C8B-B14F-4D97-AF65-F5344CB8AC3E}">
        <p14:creationId xmlns:p14="http://schemas.microsoft.com/office/powerpoint/2010/main" val="286295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ACBC52-0489-4BCE-B58E-E5D260D2EB65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SmarteSoft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F0CDA56C-95D9-419E-A694-C922D77448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A4F969FD-FEDA-46C8-BB71-B8DE6E9FF764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F685DEDB-AD8C-48E9-B391-318DAF7C7096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r>
              <a:rPr lang="en-US"/>
              <a:t>Copyright SmarteSoft 2009</a:t>
            </a:r>
          </a:p>
        </p:txBody>
      </p:sp>
    </p:spTree>
    <p:extLst>
      <p:ext uri="{BB962C8B-B14F-4D97-AF65-F5344CB8AC3E}">
        <p14:creationId xmlns:p14="http://schemas.microsoft.com/office/powerpoint/2010/main" val="1191456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659FBC-A4C5-42F7-8E0C-E75D7B476B51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SmarteSoft 2009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CAD296-2FA9-428E-8902-E8CA25F2244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294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94514044-2747-4EAA-A040-B6EA72347E49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39F346-0F72-48E0-B976-D2A714538112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SmarteSoft 2009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481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SmarteSoft 2009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DBCCFC-A573-423E-8D16-4D64CA75BD38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0A40E71-6860-43DD-8439-713A83E676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6D52743D-ABA1-4136-84D2-539CD8023178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SmarteSoft 2009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4B9AC-2EC2-45FA-8633-F007465DF47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E5FF8F-96A0-4D03-9062-FBACED90BE47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r>
              <a:rPr lang="en-US"/>
              <a:t>Copyright SmarteSoft 2009</a:t>
            </a: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1B13CC9-39B2-47A1-A7C9-3D9D632B8A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6EF44C-0355-40EF-A48C-F287DFA55648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SmarteSoft 2009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352A4974-2E61-49F0-8F2C-F10F4767806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D237C78-0208-43DD-8B07-849F1881F0EF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SmarteSoft 2009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1FBED56-A02C-4546-8959-9ABEA6CAAF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10C581F-CD15-4A78-9E0D-016B724E0F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565831-3560-4B1F-B225-E5FF4A1416B5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r>
              <a:rPr lang="en-US"/>
              <a:t>Copyright SmarteSoft 2009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A4F969FD-FEDA-46C8-BB71-B8DE6E9FF7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F685DEDB-AD8C-48E9-B391-318DAF7C7096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r>
              <a:rPr lang="en-US"/>
              <a:t>Copyright SmarteSoft 2009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54772F-8218-4167-A33A-BACFDFCB3036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Copyright SmarteSoft 2009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A0249D4-5101-4A88-9020-F6427A2BD6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A54772F-8218-4167-A33A-BACFDFCB3036}" type="datetime1">
              <a:rPr lang="en-US" smtClean="0"/>
              <a:pPr>
                <a:defRPr/>
              </a:pPr>
              <a:t>5/22/2017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Copyright SmarteSoft 2009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A0249D4-5101-4A88-9020-F6427A2BD6A3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2281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228600"/>
            <a:ext cx="8686801" cy="2133600"/>
          </a:xfrm>
          <a:prstGeom prst="rect">
            <a:avLst/>
          </a:prstGeom>
        </p:spPr>
      </p:pic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410848"/>
            <a:ext cx="8610600" cy="365760"/>
          </a:xfrm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Copyright SmarteSoft 2017						   18 May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4191000"/>
            <a:ext cx="4800600" cy="838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384B5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Inflectra Boston User Summit</a:t>
            </a:r>
            <a:br>
              <a:rPr lang="en-US" sz="2800" b="1" dirty="0">
                <a:solidFill>
                  <a:srgbClr val="384B5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2800" b="1" dirty="0">
                <a:solidFill>
                  <a:srgbClr val="384B5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2017</a:t>
            </a:r>
            <a:br>
              <a:rPr lang="en-US" sz="2800" b="1" dirty="0">
                <a:solidFill>
                  <a:srgbClr val="384B5E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US" sz="2400" b="1" dirty="0">
              <a:solidFill>
                <a:srgbClr val="384B5E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C:\Users\Scott\Documents\Resumes\Transition Solutions\SmarteSoft\Marketing\Logos\SmarteSoft Corp\JPGs\SmarteSoft-Logo_Col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04800"/>
            <a:ext cx="2288059" cy="39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924075"/>
            <a:ext cx="1600200" cy="5008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SmarteSoft 2016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81000"/>
            <a:ext cx="5151237" cy="585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94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SmarteSoft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381000"/>
            <a:ext cx="6512144" cy="59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36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C828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SmarteSoft in Healthcare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SmarteSoft 2016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21352"/>
          </a:xfrm>
        </p:spPr>
        <p:txBody>
          <a:bodyPr>
            <a:normAutofit fontScale="85000" lnSpcReduction="20000"/>
          </a:bodyPr>
          <a:lstStyle/>
          <a:p>
            <a:pPr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8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Regulatory and testing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Validation, unit, and regression testing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Automatized migration from manual testing to automated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Integration testing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Blood bank and other rigorous Validations, complete with digital signature capabilities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 maintenance and patch release testing management</a:t>
            </a:r>
          </a:p>
          <a:p>
            <a:pPr lvl="0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8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investment ROI optimization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Resolution of code instability errors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Build/Mock/Test domain and database reconciliation vs each other or Prod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Database error analysis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audits and risk mitigation efforts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Assure complete revenue realization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 quality assurance (SLA governance)</a:t>
            </a:r>
          </a:p>
          <a:p>
            <a:pPr lvl="0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8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Clinical resource prioritization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Domain population for testing and training purposes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CDS optimization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Protection against potential added legal responsibility associated with remiss software due to increased documentation and error traceability</a:t>
            </a:r>
            <a:r>
              <a:rPr lang="en-US" altLang="en-US" sz="1300" baseline="300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  <a:p>
            <a:pPr marL="0" indent="0">
              <a:buNone/>
            </a:pPr>
            <a:r>
              <a:rPr lang="en-US" sz="900" dirty="0">
                <a:solidFill>
                  <a:srgbClr val="384B5E"/>
                </a:solidFill>
              </a:rPr>
              <a:t>1. Newport Group, Justifying the Purchase of an Automated Testing Tool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694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C828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Healthcare Case Studies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SmarteSoft 2016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21352"/>
          </a:xfrm>
        </p:spPr>
        <p:txBody>
          <a:bodyPr>
            <a:normAutofit/>
          </a:bodyPr>
          <a:lstStyle/>
          <a:p>
            <a:pPr fontAlgn="base">
              <a:spcAft>
                <a:spcPts val="600"/>
              </a:spcAft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Ascension Health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4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 Acute care facilities, Central and Eastern U.S.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4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$21BB annual revenue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4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Smarte QA approach identified and saved 0.46% of revenue annually</a:t>
            </a:r>
          </a:p>
          <a:p>
            <a:pPr fontAlgn="base">
              <a:spcAft>
                <a:spcPts val="600"/>
              </a:spcAft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Kaiser Permanente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4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 Acute care facilities across Western and Central U.S.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4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 (Blood Bank, Pharmacy, Laboratory, etc.) upgraded at every facility on an average 18-month interval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4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Smarte QA approach saved approximately $400K per application upgrade</a:t>
            </a:r>
          </a:p>
          <a:p>
            <a:pPr fontAlgn="base">
              <a:spcAft>
                <a:spcPts val="600"/>
              </a:spcAft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en-US" sz="20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Tenet Health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4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Publically-traded 108 Acute care facilities across U.S. and Europe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4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Smarte QA approach saved $1MM monthly in pharmacy charge errors for each of their Texas facilities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endParaRPr lang="en-US" altLang="en-US" sz="1300" dirty="0">
              <a:solidFill>
                <a:srgbClr val="384B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171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C828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Healthcare Payer Dilemma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SmarteSoft 2016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416552"/>
          </a:xfrm>
        </p:spPr>
        <p:txBody>
          <a:bodyPr>
            <a:normAutofit fontScale="92500"/>
          </a:bodyPr>
          <a:lstStyle/>
          <a:p>
            <a:pPr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24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Traceability and Reconciliation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Medicare and Medicaid, MU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Value for service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Unnecessary treatment expenditures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Healthcare Information Systems (HIS, EMR) ever-growing in complexity and scale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Reconciliation between EMR and ERP</a:t>
            </a:r>
          </a:p>
          <a:p>
            <a:pPr lvl="0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24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Administrative Flux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 office and BPO continuously changing in an effort to optimize revenue cycles, keep pace with legislative changes</a:t>
            </a:r>
          </a:p>
          <a:p>
            <a:pPr lvl="0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24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QA resources often re-prioritized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Traditional test automation “tool” schemes require resources that are generally not available in this space; functional testing, manual or automated, not ideal fit for clinicians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08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C828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Pharmaceutical Dilemma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SmarteSoft 2016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416552"/>
          </a:xfrm>
        </p:spPr>
        <p:txBody>
          <a:bodyPr>
            <a:normAutofit/>
          </a:bodyPr>
          <a:lstStyle/>
          <a:p>
            <a:pPr marL="0" indent="0" fontAlgn="base">
              <a:spcAft>
                <a:spcPts val="600"/>
              </a:spcAft>
              <a:buClr>
                <a:srgbClr val="5C828A"/>
              </a:buClr>
              <a:buNone/>
            </a:pPr>
            <a:r>
              <a:rPr lang="en-US" altLang="en-US" sz="24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Traceability and Validation, Margin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8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Clinical Trials</a:t>
            </a:r>
          </a:p>
          <a:p>
            <a:pPr lvl="2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assure outcomes, if processes aren’t soundly validated and traceable neither is the drug</a:t>
            </a:r>
          </a:p>
          <a:p>
            <a:pPr lvl="2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Costs of missteps are astronomical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8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R&amp;D and Manufacturing</a:t>
            </a:r>
          </a:p>
          <a:p>
            <a:pPr lvl="2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Repeatable, traceable development, testing (Validation) and manufacturing processes are vital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8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Dispensation</a:t>
            </a:r>
          </a:p>
          <a:p>
            <a:pPr lvl="2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Validation of interaction rule sets (CDS) critical to assure patient outcomes and drug efficacy and profit</a:t>
            </a:r>
          </a:p>
          <a:p>
            <a:pPr lvl="2" fontAlgn="base">
              <a:spcAft>
                <a:spcPts val="600"/>
              </a:spcAft>
              <a:buClr>
                <a:srgbClr val="5C828A"/>
              </a:buClr>
            </a:pPr>
            <a:endParaRPr lang="en-US" altLang="en-US" sz="1100" dirty="0">
              <a:solidFill>
                <a:srgbClr val="384B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127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C828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Pharmaceutical Case Studies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SmarteSoft 2016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721352"/>
          </a:xfrm>
        </p:spPr>
        <p:txBody>
          <a:bodyPr>
            <a:normAutofit/>
          </a:bodyPr>
          <a:lstStyle/>
          <a:p>
            <a:pPr fontAlgn="base">
              <a:spcAft>
                <a:spcPts val="600"/>
              </a:spcAft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Cenduit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provider of clinical trail services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Specialize in Case Study software employing IRT (Interactive Response Technology) and Randomization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Addition of SpiraTeam (replacing paper and excel) to manage trial requirements software development cycle reduced release times by over 50% while significantly increasing process rigor and traceability</a:t>
            </a:r>
          </a:p>
          <a:p>
            <a:pPr fontAlgn="base">
              <a:spcAft>
                <a:spcPts val="600"/>
              </a:spcAft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Pfizer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Multi-national drug and drug delivery support systems provider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Optimizing technologies and branding to better-penetrate Acute Care market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Working with client to design and validate drug interaction CDS in infusion pumps</a:t>
            </a:r>
          </a:p>
          <a:p>
            <a:pPr fontAlgn="base">
              <a:spcAft>
                <a:spcPts val="600"/>
              </a:spcAft>
              <a:buClr>
                <a:srgbClr val="00B050"/>
              </a:buClr>
              <a:buSzPct val="120000"/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eHealth (Victoria, Australia)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Developed reconciliation scheme for </a:t>
            </a:r>
            <a:r>
              <a:rPr lang="en-US" altLang="en-US" sz="1300" dirty="0" err="1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iSoft</a:t>
            </a: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/Cerner/Pyxis integration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Managed hundreds of thousands of transactions daily, built framework for global SNOMED/</a:t>
            </a:r>
            <a:r>
              <a:rPr lang="en-US" altLang="en-US" sz="1300" dirty="0" err="1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Multum</a:t>
            </a: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interface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Allowed for drug traceability, accurate patient records and accountable and proficient CDS</a:t>
            </a:r>
          </a:p>
        </p:txBody>
      </p:sp>
    </p:spTree>
    <p:extLst>
      <p:ext uri="{BB962C8B-B14F-4D97-AF65-F5344CB8AC3E}">
        <p14:creationId xmlns:p14="http://schemas.microsoft.com/office/powerpoint/2010/main" val="3109220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5C828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Services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Copyright SmarteSoft 2009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rgbClr val="5C828A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</a:t>
            </a:r>
          </a:p>
          <a:p>
            <a:pPr marL="548640" lvl="2" fontAlgn="base">
              <a:lnSpc>
                <a:spcPct val="90000"/>
              </a:lnSpc>
              <a:spcAft>
                <a:spcPts val="0"/>
              </a:spcAft>
              <a:buClr>
                <a:srgbClr val="5C828A"/>
              </a:buClr>
              <a:buSzPct val="85000"/>
              <a:buFont typeface="Wingdings 2"/>
              <a:buChar char=""/>
              <a:defRPr/>
            </a:pPr>
            <a:r>
              <a:rPr 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Advanced technical support staffed by QAA and ALM experts</a:t>
            </a:r>
          </a:p>
          <a:p>
            <a:pPr>
              <a:buClr>
                <a:srgbClr val="5C828A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Training</a:t>
            </a:r>
          </a:p>
          <a:p>
            <a:pPr marL="548640" lvl="2" fontAlgn="base">
              <a:lnSpc>
                <a:spcPct val="90000"/>
              </a:lnSpc>
              <a:buClr>
                <a:srgbClr val="5C828A"/>
              </a:buClr>
              <a:buSzPct val="85000"/>
              <a:buFont typeface="Wingdings 2"/>
              <a:buChar char=""/>
              <a:defRPr/>
            </a:pPr>
            <a:r>
              <a:rPr 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Training for all Inflectra products</a:t>
            </a:r>
          </a:p>
          <a:p>
            <a:pPr>
              <a:buClr>
                <a:srgbClr val="5C828A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Professional Services</a:t>
            </a:r>
          </a:p>
          <a:p>
            <a:pPr marL="548640" lvl="2" fontAlgn="base">
              <a:lnSpc>
                <a:spcPct val="90000"/>
              </a:lnSpc>
              <a:buClr>
                <a:srgbClr val="5C828A"/>
              </a:buClr>
              <a:buSzPct val="85000"/>
              <a:buFont typeface="Wingdings 2"/>
              <a:buChar char=""/>
              <a:defRPr/>
            </a:pPr>
            <a:r>
              <a:rPr 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Specialized healthcare capabilities including HIS implementation guidance, patch and regression support, BBV</a:t>
            </a:r>
          </a:p>
          <a:p>
            <a:pPr marL="548640" lvl="2" fontAlgn="base">
              <a:lnSpc>
                <a:spcPct val="90000"/>
              </a:lnSpc>
              <a:buClr>
                <a:srgbClr val="5C828A"/>
              </a:buClr>
              <a:buSzPct val="85000"/>
              <a:buFont typeface="Wingdings 2"/>
              <a:buChar char=""/>
              <a:defRPr/>
            </a:pPr>
            <a:r>
              <a:rPr 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Broad Pharma and general Validation expertise</a:t>
            </a:r>
          </a:p>
          <a:p>
            <a:pPr marL="548640" lvl="2" fontAlgn="base">
              <a:lnSpc>
                <a:spcPct val="90000"/>
              </a:lnSpc>
              <a:buClr>
                <a:srgbClr val="5C828A"/>
              </a:buClr>
              <a:buSzPct val="85000"/>
              <a:buFont typeface="Wingdings 2"/>
              <a:buChar char=""/>
              <a:defRPr/>
            </a:pPr>
            <a:r>
              <a:rPr 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Vertical-agnostic turnkey QA and ALM projects</a:t>
            </a:r>
          </a:p>
          <a:p>
            <a:pPr marL="822960" lvl="3" fontAlgn="base">
              <a:lnSpc>
                <a:spcPct val="90000"/>
              </a:lnSpc>
              <a:buClr>
                <a:srgbClr val="5C828A"/>
              </a:buClr>
              <a:buSzPct val="85000"/>
              <a:buFont typeface="Wingdings 2"/>
              <a:buChar char=""/>
              <a:defRPr/>
            </a:pPr>
            <a:r>
              <a:rPr 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Design</a:t>
            </a:r>
          </a:p>
          <a:p>
            <a:pPr marL="822960" lvl="3" fontAlgn="base">
              <a:lnSpc>
                <a:spcPct val="90000"/>
              </a:lnSpc>
              <a:buClr>
                <a:srgbClr val="5C828A"/>
              </a:buClr>
              <a:buSzPct val="85000"/>
              <a:buFont typeface="Wingdings 2"/>
              <a:buChar char=""/>
              <a:defRPr/>
            </a:pPr>
            <a:r>
              <a:rPr 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Implementation</a:t>
            </a:r>
          </a:p>
          <a:p>
            <a:pPr marL="822960" lvl="3" fontAlgn="base">
              <a:lnSpc>
                <a:spcPct val="90000"/>
              </a:lnSpc>
              <a:buClr>
                <a:srgbClr val="5C828A"/>
              </a:buClr>
              <a:buSzPct val="85000"/>
              <a:buFont typeface="Wingdings 2"/>
              <a:buChar char=""/>
              <a:defRPr/>
            </a:pPr>
            <a:r>
              <a:rPr 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Augmentation</a:t>
            </a:r>
          </a:p>
          <a:p>
            <a:pPr marL="822960" lvl="3" fontAlgn="base">
              <a:lnSpc>
                <a:spcPct val="90000"/>
              </a:lnSpc>
              <a:buClr>
                <a:srgbClr val="5C828A"/>
              </a:buClr>
              <a:buSzPct val="85000"/>
              <a:buFont typeface="Wingdings 2"/>
              <a:buChar char=""/>
              <a:defRPr/>
            </a:pPr>
            <a:r>
              <a:rPr 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Migration, off other platforms or manual processes</a:t>
            </a:r>
          </a:p>
          <a:p>
            <a:pPr marL="548640" lvl="2" fontAlgn="base">
              <a:lnSpc>
                <a:spcPct val="90000"/>
              </a:lnSpc>
              <a:buClr>
                <a:srgbClr val="5C828A"/>
              </a:buClr>
              <a:buSzPct val="85000"/>
              <a:buFont typeface="Wingdings 2"/>
              <a:buChar char=""/>
              <a:defRPr/>
            </a:pPr>
            <a:r>
              <a:rPr 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Expert consulting on any aspect of QA, Performance Test or ALM projects</a:t>
            </a:r>
          </a:p>
          <a:p>
            <a:pPr marL="548640" lvl="2" fontAlgn="base">
              <a:lnSpc>
                <a:spcPct val="90000"/>
              </a:lnSpc>
              <a:buClr>
                <a:srgbClr val="5C828A"/>
              </a:buClr>
              <a:buSzPct val="85000"/>
              <a:buFont typeface="Wingdings 2"/>
              <a:buChar char=""/>
              <a:defRPr/>
            </a:pPr>
            <a:endParaRPr lang="en-US" sz="1600" dirty="0">
              <a:solidFill>
                <a:srgbClr val="384B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5C828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Q&amp;A, Discussion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SmarteSoft 2016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133600"/>
            <a:ext cx="2862262" cy="286226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5C828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Contact Us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SmarteSoft 2016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3452" y="26670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Scott </a:t>
            </a:r>
            <a:r>
              <a:rPr lang="en-US" sz="2400" dirty="0" err="1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Almeda</a:t>
            </a:r>
            <a:endParaRPr lang="en-US" sz="2400" dirty="0">
              <a:solidFill>
                <a:srgbClr val="384B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24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SmarteSoft</a:t>
            </a:r>
          </a:p>
          <a:p>
            <a:pPr algn="ctr"/>
            <a:r>
              <a:rPr lang="en-US" sz="24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Main: +1 512.782.0403</a:t>
            </a:r>
          </a:p>
          <a:p>
            <a:pPr algn="ctr"/>
            <a:r>
              <a:rPr lang="en-US" sz="24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Mobile: +1 603.866.0522</a:t>
            </a:r>
          </a:p>
        </p:txBody>
      </p:sp>
    </p:spTree>
    <p:extLst>
      <p:ext uri="{BB962C8B-B14F-4D97-AF65-F5344CB8AC3E}">
        <p14:creationId xmlns:p14="http://schemas.microsoft.com/office/powerpoint/2010/main" val="350444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5C828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Agenda &amp; Objectives</a:t>
            </a:r>
          </a:p>
        </p:txBody>
      </p:sp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Copyright SmarteSoft 2016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rgbClr val="5C828A"/>
              </a:buClr>
            </a:pPr>
            <a:r>
              <a:rPr lang="en-US" sz="24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Agenda</a:t>
            </a:r>
          </a:p>
          <a:p>
            <a:pPr lvl="1">
              <a:buClr>
                <a:srgbClr val="5C828A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SmarteSoft</a:t>
            </a:r>
          </a:p>
          <a:p>
            <a:pPr lvl="1">
              <a:buClr>
                <a:srgbClr val="5C828A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Today’s Life Sciences QA Needs</a:t>
            </a:r>
          </a:p>
          <a:p>
            <a:pPr lvl="1">
              <a:buClr>
                <a:srgbClr val="5C828A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Case Studies</a:t>
            </a:r>
          </a:p>
          <a:p>
            <a:pPr lvl="1">
              <a:buClr>
                <a:srgbClr val="5C828A"/>
              </a:buClr>
              <a:buFont typeface="Wingdings" panose="05000000000000000000" pitchFamily="2" charset="2"/>
              <a:buChar char="Ø"/>
            </a:pPr>
            <a:r>
              <a:rPr lang="en-US" sz="20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Q&amp;A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5C828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About SmarteSoft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Copyright SmarteSoft 2016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rgbClr val="5C828A"/>
              </a:buClr>
            </a:pPr>
            <a:r>
              <a:rPr lang="en-US" sz="20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Founded 1999 as </a:t>
            </a:r>
            <a:r>
              <a:rPr lang="en-US" sz="2000" dirty="0" err="1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AccordSQA</a:t>
            </a:r>
            <a:r>
              <a:rPr lang="en-US" sz="20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provide a better way of test automation</a:t>
            </a:r>
          </a:p>
          <a:p>
            <a:pPr lvl="1">
              <a:buClr>
                <a:srgbClr val="5C828A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Funded by </a:t>
            </a:r>
            <a:r>
              <a:rPr lang="en-US" sz="1800" dirty="0" err="1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Ariya</a:t>
            </a:r>
            <a:r>
              <a:rPr lang="en-US" sz="18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International, founder’s QA consulting firm</a:t>
            </a:r>
          </a:p>
          <a:p>
            <a:pPr>
              <a:buClr>
                <a:srgbClr val="5C828A"/>
              </a:buClr>
            </a:pPr>
            <a:r>
              <a:rPr lang="en-US" sz="20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Functional, Unit and Load Test, and Application/Test Lifecycle Management Solutions</a:t>
            </a:r>
          </a:p>
          <a:p>
            <a:pPr>
              <a:buClr>
                <a:srgbClr val="5C828A"/>
              </a:buClr>
            </a:pPr>
            <a:r>
              <a:rPr lang="en-US" sz="20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 products 2004</a:t>
            </a:r>
          </a:p>
          <a:p>
            <a:pPr>
              <a:buClr>
                <a:srgbClr val="5C828A"/>
              </a:buClr>
            </a:pPr>
            <a:r>
              <a:rPr lang="en-US" sz="20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Recapitalized and re-launched October 2007 as SmarteSoft</a:t>
            </a:r>
          </a:p>
          <a:p>
            <a:pPr lvl="1">
              <a:buClr>
                <a:srgbClr val="5C828A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HQ in Austin, TX</a:t>
            </a:r>
          </a:p>
          <a:p>
            <a:pPr lvl="1">
              <a:buClr>
                <a:srgbClr val="5C828A"/>
              </a:buClr>
              <a:buFont typeface="Wingdings" panose="05000000000000000000" pitchFamily="2" charset="2"/>
              <a:buChar char="v"/>
            </a:pPr>
            <a:r>
              <a:rPr lang="en-US" sz="18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Multiple offices worldwide</a:t>
            </a:r>
          </a:p>
          <a:p>
            <a:pPr>
              <a:buClr>
                <a:srgbClr val="5C828A"/>
              </a:buClr>
            </a:pPr>
            <a:r>
              <a:rPr lang="en-US" sz="20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New leadership effective 2015</a:t>
            </a:r>
          </a:p>
          <a:p>
            <a:pPr>
              <a:buClr>
                <a:srgbClr val="5C828A"/>
              </a:buClr>
            </a:pPr>
            <a:r>
              <a:rPr lang="en-US" sz="20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Specialized capabilities in the Life Sciences markets</a:t>
            </a:r>
          </a:p>
          <a:p>
            <a:pPr>
              <a:buClr>
                <a:srgbClr val="5C828A"/>
              </a:buClr>
            </a:pPr>
            <a:endParaRPr lang="en-US" sz="2000" dirty="0">
              <a:solidFill>
                <a:srgbClr val="384B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216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5C828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Who uses SmarteSoft ?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Copyright SmarteSoft 2016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Clr>
                <a:srgbClr val="5C828A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size of enterprise, from startup to Fortune 100</a:t>
            </a:r>
          </a:p>
          <a:p>
            <a:pPr marL="548640" lvl="2" fontAlgn="base">
              <a:lnSpc>
                <a:spcPct val="90000"/>
              </a:lnSpc>
              <a:buClr>
                <a:srgbClr val="5C828A"/>
              </a:buClr>
              <a:buSzPct val="85000"/>
              <a:buFont typeface="Wingdings 2"/>
              <a:buChar char=""/>
              <a:defRPr/>
            </a:pPr>
            <a:r>
              <a:rPr 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Bi-modal market sweet spots: both SMBs and $500M-$5B enterprise</a:t>
            </a:r>
          </a:p>
          <a:p>
            <a:pPr marL="548640" lvl="2" fontAlgn="base">
              <a:lnSpc>
                <a:spcPct val="90000"/>
              </a:lnSpc>
              <a:buClr>
                <a:srgbClr val="5C828A"/>
              </a:buClr>
              <a:buSzPct val="85000"/>
              <a:buFont typeface="Wingdings 2"/>
              <a:buChar char=""/>
              <a:defRPr/>
            </a:pPr>
            <a:r>
              <a:rPr 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Daily inquiries by Global 1000 firms</a:t>
            </a:r>
          </a:p>
          <a:p>
            <a:pPr>
              <a:buClr>
                <a:srgbClr val="5C828A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Broad range of industries</a:t>
            </a:r>
          </a:p>
          <a:p>
            <a:pPr marL="548640" lvl="2" fontAlgn="base">
              <a:lnSpc>
                <a:spcPct val="90000"/>
              </a:lnSpc>
              <a:buClr>
                <a:srgbClr val="5C828A"/>
              </a:buClr>
              <a:buSzPct val="85000"/>
              <a:buFont typeface="Wingdings 2"/>
              <a:buChar char=""/>
              <a:defRPr/>
            </a:pPr>
            <a:r>
              <a:rPr 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Generally agnostic to industry verticals</a:t>
            </a:r>
          </a:p>
          <a:p>
            <a:pPr marL="548640" lvl="2" fontAlgn="base">
              <a:lnSpc>
                <a:spcPct val="90000"/>
              </a:lnSpc>
              <a:buClr>
                <a:srgbClr val="5C828A"/>
              </a:buClr>
              <a:buSzPct val="85000"/>
              <a:buFont typeface="Wingdings 2"/>
              <a:buChar char=""/>
              <a:defRPr/>
            </a:pPr>
            <a:r>
              <a:rPr 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 frequent interest in migrating from previous standards like HP</a:t>
            </a:r>
          </a:p>
          <a:p>
            <a:pPr marL="548640" lvl="2" fontAlgn="base">
              <a:lnSpc>
                <a:spcPct val="90000"/>
              </a:lnSpc>
              <a:buClr>
                <a:srgbClr val="5C828A"/>
              </a:buClr>
              <a:buSzPct val="85000"/>
              <a:buFont typeface="Wingdings 2"/>
              <a:buChar char=""/>
              <a:defRPr/>
            </a:pPr>
            <a:r>
              <a:rPr 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Especially expert in the healthcare market</a:t>
            </a:r>
          </a:p>
          <a:p>
            <a:pPr>
              <a:buClr>
                <a:srgbClr val="5C828A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 err="1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Geographics</a:t>
            </a:r>
            <a:endParaRPr lang="en-US" sz="2000" dirty="0">
              <a:solidFill>
                <a:srgbClr val="384B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8640" lvl="2" fontAlgn="base">
              <a:lnSpc>
                <a:spcPct val="90000"/>
              </a:lnSpc>
              <a:buClr>
                <a:srgbClr val="5C828A"/>
              </a:buClr>
              <a:buSzPct val="85000"/>
              <a:buFont typeface="Wingdings 2"/>
              <a:buChar char=""/>
              <a:defRPr/>
            </a:pPr>
            <a:r>
              <a:rPr 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North America represents about 70% of revenue</a:t>
            </a:r>
          </a:p>
          <a:p>
            <a:pPr marL="548640" lvl="2" fontAlgn="base">
              <a:lnSpc>
                <a:spcPct val="90000"/>
              </a:lnSpc>
              <a:buClr>
                <a:srgbClr val="5C828A"/>
              </a:buClr>
              <a:buSzPct val="85000"/>
              <a:buFont typeface="Wingdings 2"/>
              <a:buChar char=""/>
              <a:defRPr/>
            </a:pPr>
            <a:r>
              <a:rPr 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 business growth in Europe, APAC</a:t>
            </a:r>
          </a:p>
          <a:p>
            <a:pPr marL="548640" lvl="2" fontAlgn="base">
              <a:lnSpc>
                <a:spcPct val="90000"/>
              </a:lnSpc>
              <a:buClr>
                <a:srgbClr val="5C828A"/>
              </a:buClr>
              <a:buSzPct val="85000"/>
              <a:buFont typeface="Wingdings 2"/>
              <a:buChar char=""/>
              <a:defRPr/>
            </a:pPr>
            <a:r>
              <a:rPr 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Budding business in Middle East</a:t>
            </a:r>
          </a:p>
          <a:p>
            <a:pPr>
              <a:buClr>
                <a:srgbClr val="5C828A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50/50 split between IT and software R&amp;D teams</a:t>
            </a:r>
          </a:p>
          <a:p>
            <a:pPr>
              <a:buClr>
                <a:srgbClr val="5C828A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40/60 split between </a:t>
            </a:r>
            <a:r>
              <a:rPr lang="en-US" sz="2000" dirty="0" err="1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on-premise</a:t>
            </a:r>
            <a:r>
              <a:rPr lang="en-US" sz="20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web apps (Cloud and SaaS)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5C828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Life Sciences Markets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Copyright SmarteSoft 2016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rgbClr val="5C828A"/>
              </a:buClr>
              <a:buFont typeface="Wingdings" panose="05000000000000000000" pitchFamily="2" charset="2"/>
              <a:buChar char="§"/>
              <a:defRPr/>
            </a:pPr>
            <a:endParaRPr lang="en-US" sz="1600" dirty="0">
              <a:solidFill>
                <a:srgbClr val="384B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Clr>
                <a:srgbClr val="5C828A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Care Providers</a:t>
            </a:r>
            <a:endParaRPr lang="en-US" sz="1500" dirty="0">
              <a:solidFill>
                <a:srgbClr val="384B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48640" lvl="2" fontAlgn="base">
              <a:lnSpc>
                <a:spcPct val="90000"/>
              </a:lnSpc>
              <a:buClr>
                <a:srgbClr val="5C828A"/>
              </a:buClr>
              <a:buSzPct val="85000"/>
              <a:buFont typeface="Wingdings 2"/>
              <a:buChar char=""/>
              <a:defRPr/>
            </a:pPr>
            <a:r>
              <a:rPr 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Acute Care</a:t>
            </a:r>
          </a:p>
          <a:p>
            <a:pPr marL="548640" lvl="2" fontAlgn="base">
              <a:lnSpc>
                <a:spcPct val="90000"/>
              </a:lnSpc>
              <a:buClr>
                <a:srgbClr val="5C828A"/>
              </a:buClr>
              <a:buSzPct val="85000"/>
              <a:buFont typeface="Wingdings 2"/>
              <a:buChar char=""/>
              <a:defRPr/>
            </a:pPr>
            <a:r>
              <a:rPr 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and Ambulatory</a:t>
            </a:r>
          </a:p>
          <a:p>
            <a:pPr marL="548640" lvl="2" fontAlgn="base">
              <a:lnSpc>
                <a:spcPct val="90000"/>
              </a:lnSpc>
              <a:buClr>
                <a:srgbClr val="5C828A"/>
              </a:buClr>
              <a:buSzPct val="85000"/>
              <a:buFont typeface="Wingdings 2"/>
              <a:buChar char=""/>
              <a:defRPr/>
            </a:pPr>
            <a:r>
              <a:rPr 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Pharmacies and Clinics</a:t>
            </a:r>
          </a:p>
          <a:p>
            <a:pPr marL="548640" lvl="2" fontAlgn="base">
              <a:lnSpc>
                <a:spcPct val="90000"/>
              </a:lnSpc>
              <a:buClr>
                <a:srgbClr val="5C828A"/>
              </a:buClr>
              <a:buSzPct val="85000"/>
              <a:buFont typeface="Wingdings 2"/>
              <a:buChar char=""/>
              <a:defRPr/>
            </a:pPr>
            <a:r>
              <a:rPr 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Assisted Living</a:t>
            </a:r>
          </a:p>
          <a:p>
            <a:pPr marL="548640" lvl="2" fontAlgn="base">
              <a:lnSpc>
                <a:spcPct val="90000"/>
              </a:lnSpc>
              <a:buClr>
                <a:srgbClr val="5C828A"/>
              </a:buClr>
              <a:buSzPct val="85000"/>
              <a:buFont typeface="Wingdings 2"/>
              <a:buChar char=""/>
              <a:defRPr/>
            </a:pPr>
            <a:r>
              <a:rPr 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Home-Based Care</a:t>
            </a:r>
          </a:p>
          <a:p>
            <a:pPr>
              <a:buClr>
                <a:srgbClr val="5C828A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Care Payers</a:t>
            </a:r>
          </a:p>
          <a:p>
            <a:pPr marL="548640" lvl="2" fontAlgn="base">
              <a:lnSpc>
                <a:spcPct val="90000"/>
              </a:lnSpc>
              <a:buClr>
                <a:srgbClr val="5C828A"/>
              </a:buClr>
              <a:buSzPct val="85000"/>
              <a:buFont typeface="Wingdings 2"/>
              <a:buChar char=""/>
              <a:defRPr/>
            </a:pPr>
            <a:r>
              <a:rPr 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Insurance Companies (BCBS, Tufts, etc.)</a:t>
            </a:r>
          </a:p>
          <a:p>
            <a:pPr marL="548640" lvl="2" fontAlgn="base">
              <a:lnSpc>
                <a:spcPct val="90000"/>
              </a:lnSpc>
              <a:buClr>
                <a:srgbClr val="5C828A"/>
              </a:buClr>
              <a:buSzPct val="85000"/>
              <a:buFont typeface="Wingdings 2"/>
              <a:buChar char=""/>
              <a:defRPr/>
            </a:pPr>
            <a:r>
              <a:rPr 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Self-Insured Providers (Kaiser, Ascension, etc.)</a:t>
            </a:r>
          </a:p>
          <a:p>
            <a:pPr>
              <a:buClr>
                <a:srgbClr val="5C828A"/>
              </a:buClr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Pharmaceutical</a:t>
            </a:r>
          </a:p>
          <a:p>
            <a:pPr marL="548640" lvl="2" fontAlgn="base">
              <a:lnSpc>
                <a:spcPct val="90000"/>
              </a:lnSpc>
              <a:buClr>
                <a:srgbClr val="5C828A"/>
              </a:buClr>
              <a:buSzPct val="85000"/>
              <a:buFont typeface="Wingdings 2"/>
              <a:buChar char=""/>
              <a:defRPr/>
            </a:pPr>
            <a:r>
              <a:rPr 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Drug R&amp;D, Manufacturing</a:t>
            </a:r>
          </a:p>
          <a:p>
            <a:pPr marL="548640" lvl="2" fontAlgn="base">
              <a:lnSpc>
                <a:spcPct val="90000"/>
              </a:lnSpc>
              <a:buClr>
                <a:srgbClr val="5C828A"/>
              </a:buClr>
              <a:buSzPct val="85000"/>
              <a:buFont typeface="Wingdings 2"/>
              <a:buChar char=""/>
              <a:defRPr/>
            </a:pPr>
            <a:r>
              <a:rPr 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Clinical Trial</a:t>
            </a:r>
          </a:p>
          <a:p>
            <a:pPr marL="548640" lvl="2" fontAlgn="base">
              <a:lnSpc>
                <a:spcPct val="90000"/>
              </a:lnSpc>
              <a:buClr>
                <a:srgbClr val="5C828A"/>
              </a:buClr>
              <a:buSzPct val="85000"/>
              <a:buFont typeface="Wingdings 2"/>
              <a:buChar char=""/>
              <a:defRPr/>
            </a:pPr>
            <a:r>
              <a:rPr lang="en-US" sz="16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Dispensary Process Validation</a:t>
            </a:r>
          </a:p>
        </p:txBody>
      </p:sp>
    </p:spTree>
    <p:extLst>
      <p:ext uri="{BB962C8B-B14F-4D97-AF65-F5344CB8AC3E}">
        <p14:creationId xmlns:p14="http://schemas.microsoft.com/office/powerpoint/2010/main" val="3201828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SmarteSoft 2016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377952" y="1600200"/>
            <a:ext cx="8458200" cy="4648200"/>
          </a:xfrm>
        </p:spPr>
        <p:txBody>
          <a:bodyPr>
            <a:normAutofit/>
          </a:bodyPr>
          <a:lstStyle/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en-US" sz="2100" dirty="0">
                <a:solidFill>
                  <a:srgbClr val="384B5E"/>
                </a:solidFill>
                <a:latin typeface="Calibri" panose="020F0502020204030204" pitchFamily="34" charset="0"/>
              </a:rPr>
              <a:t>Rapise for all forms of functional testing:</a:t>
            </a:r>
          </a:p>
          <a:p>
            <a:pPr lvl="1"/>
            <a:r>
              <a:rPr lang="en-US" sz="1600" dirty="0">
                <a:solidFill>
                  <a:srgbClr val="384B5E"/>
                </a:solidFill>
                <a:latin typeface="Calibri" panose="020F0502020204030204" pitchFamily="34" charset="0"/>
              </a:rPr>
              <a:t>Regression</a:t>
            </a:r>
          </a:p>
          <a:p>
            <a:pPr lvl="1"/>
            <a:r>
              <a:rPr lang="en-US" sz="1600" dirty="0">
                <a:solidFill>
                  <a:srgbClr val="384B5E"/>
                </a:solidFill>
                <a:latin typeface="Calibri" panose="020F0502020204030204" pitchFamily="34" charset="0"/>
              </a:rPr>
              <a:t>Validation</a:t>
            </a:r>
          </a:p>
          <a:p>
            <a:pPr lvl="1"/>
            <a:r>
              <a:rPr lang="en-US" sz="1600" dirty="0">
                <a:solidFill>
                  <a:srgbClr val="384B5E"/>
                </a:solidFill>
                <a:latin typeface="Calibri" panose="020F0502020204030204" pitchFamily="34" charset="0"/>
              </a:rPr>
              <a:t>Unit</a:t>
            </a:r>
          </a:p>
          <a:p>
            <a:pPr lvl="1"/>
            <a:r>
              <a:rPr lang="en-US" sz="1600" dirty="0">
                <a:solidFill>
                  <a:srgbClr val="384B5E"/>
                </a:solidFill>
                <a:latin typeface="Calibri" panose="020F0502020204030204" pitchFamily="34" charset="0"/>
              </a:rPr>
              <a:t>Integration</a:t>
            </a:r>
          </a:p>
          <a:p>
            <a:pPr>
              <a:spcAft>
                <a:spcPts val="600"/>
              </a:spcAft>
            </a:pPr>
            <a:r>
              <a:rPr lang="en-US" sz="2100" dirty="0">
                <a:solidFill>
                  <a:srgbClr val="384B5E"/>
                </a:solidFill>
                <a:latin typeface="Calibri" panose="020F0502020204030204" pitchFamily="34" charset="0"/>
              </a:rPr>
              <a:t>The ‘</a:t>
            </a:r>
            <a:r>
              <a:rPr lang="en-US" sz="2100" dirty="0" err="1">
                <a:solidFill>
                  <a:srgbClr val="384B5E"/>
                </a:solidFill>
                <a:latin typeface="Calibri" panose="020F0502020204030204" pitchFamily="34" charset="0"/>
              </a:rPr>
              <a:t>Spira</a:t>
            </a:r>
            <a:r>
              <a:rPr lang="en-US" sz="2100" dirty="0">
                <a:solidFill>
                  <a:srgbClr val="384B5E"/>
                </a:solidFill>
                <a:latin typeface="Calibri" panose="020F0502020204030204" pitchFamily="34" charset="0"/>
              </a:rPr>
              <a:t>’ family of products for:</a:t>
            </a:r>
          </a:p>
          <a:p>
            <a:pPr lvl="1"/>
            <a:r>
              <a:rPr lang="en-US" sz="1600" dirty="0">
                <a:solidFill>
                  <a:srgbClr val="384B5E"/>
                </a:solidFill>
                <a:latin typeface="Calibri" panose="020F0502020204030204" pitchFamily="34" charset="0"/>
              </a:rPr>
              <a:t>                              Requirements, Test and Defect Management</a:t>
            </a:r>
          </a:p>
          <a:p>
            <a:pPr lvl="1">
              <a:spcBef>
                <a:spcPts val="1200"/>
              </a:spcBef>
            </a:pPr>
            <a:r>
              <a:rPr lang="en-US" sz="1600" dirty="0">
                <a:solidFill>
                  <a:srgbClr val="384B5E"/>
                </a:solidFill>
                <a:latin typeface="Calibri" panose="020F0502020204030204" pitchFamily="34" charset="0"/>
              </a:rPr>
              <a:t>                              Project Management</a:t>
            </a:r>
          </a:p>
          <a:p>
            <a:pPr lvl="1">
              <a:spcBef>
                <a:spcPts val="1200"/>
              </a:spcBef>
            </a:pPr>
            <a:r>
              <a:rPr lang="en-US" sz="1600" dirty="0">
                <a:solidFill>
                  <a:srgbClr val="384B5E"/>
                </a:solidFill>
                <a:latin typeface="Calibri" panose="020F0502020204030204" pitchFamily="34" charset="0"/>
              </a:rPr>
              <a:t>                              Application Lifecycle Management (ALM)</a:t>
            </a:r>
          </a:p>
          <a:p>
            <a:endParaRPr lang="en-US" sz="2100" dirty="0">
              <a:solidFill>
                <a:srgbClr val="384B5E"/>
              </a:solidFill>
              <a:latin typeface="Calibri" panose="020F0502020204030204" pitchFamily="34" charset="0"/>
            </a:endParaRPr>
          </a:p>
          <a:p>
            <a:pPr lvl="1"/>
            <a:endParaRPr lang="en-US" sz="2200" dirty="0">
              <a:solidFill>
                <a:srgbClr val="384B5E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80000"/>
              </a:lnSpc>
              <a:buClr>
                <a:srgbClr val="5C828A"/>
              </a:buClr>
              <a:buNone/>
            </a:pPr>
            <a:endParaRPr lang="en-US" sz="1000" dirty="0">
              <a:solidFill>
                <a:srgbClr val="384B5E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5C828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Product Recipe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05" y="3577215"/>
            <a:ext cx="981159" cy="4049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05" y="3990158"/>
            <a:ext cx="962079" cy="4101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405" y="4408368"/>
            <a:ext cx="1080490" cy="392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286000"/>
            <a:ext cx="1143202" cy="38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58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C828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Healthcare Provider Dilemma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SmarteSoft 2016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416552"/>
          </a:xfrm>
        </p:spPr>
        <p:txBody>
          <a:bodyPr>
            <a:normAutofit/>
          </a:bodyPr>
          <a:lstStyle/>
          <a:p>
            <a:pPr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8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Complex and shifting regulatory and attestation needs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Heavily regulated industry – HIPAA, FDA, CAP, and others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Meeting with MU, Medicare, Medicaid, etc. attestation now critical margin element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Healthcare Information Systems (HIS, EMR) ever-growing in complexity and scale</a:t>
            </a:r>
          </a:p>
          <a:p>
            <a:pPr lvl="0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8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brings added volatility to the hospital ROI equation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traditional manual approach, often validation and regression testing ultimately is for the sake of testing – and ritual -- not comprehensive understanding of system performance.  Lack of focus on causality, risk mitigation and optimized economics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Investments in new HIS are immense with no standardized way to manage quality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Litigation-free environment (“learned intermediaries”) and absence of regulatory oversight exacerbates functionality problems</a:t>
            </a:r>
          </a:p>
          <a:p>
            <a:pPr lvl="0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8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QA resources often re-prioritized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3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Traditional test automation “tool” schemes require resources that are generally not available in this space; functional testing, manual or automated, not ideal fit for clinicians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58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0"/>
            <a:duotone>
              <a:schemeClr val="bg1">
                <a:shade val="70000"/>
                <a:satMod val="115000"/>
              </a:schemeClr>
              <a:schemeClr val="bg1">
                <a:tint val="85000"/>
              </a:schemeClr>
            </a:duotone>
            <a:lum/>
          </a:blip>
          <a:srcRect/>
          <a:tile tx="0" ty="0" sx="85000" sy="8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5C828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SmarteSoft Healthcare Technology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SmarteSoft 2016</a:t>
            </a:r>
          </a:p>
        </p:txBody>
      </p:sp>
      <p:cxnSp>
        <p:nvCxnSpPr>
          <p:cNvPr id="186" name="Straight Connector 185"/>
          <p:cNvCxnSpPr/>
          <p:nvPr/>
        </p:nvCxnSpPr>
        <p:spPr>
          <a:xfrm>
            <a:off x="228600" y="6705600"/>
            <a:ext cx="5257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832908851"/>
              </p:ext>
            </p:extLst>
          </p:nvPr>
        </p:nvGraphicFramePr>
        <p:xfrm>
          <a:off x="1066800" y="1600200"/>
          <a:ext cx="67818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62959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5C828A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More Than Just Healthcare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Copyright SmarteSoft 2016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505200" y="1731401"/>
            <a:ext cx="5029200" cy="4285351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spcAft>
                <a:spcPts val="600"/>
              </a:spcAft>
              <a:buClr>
                <a:srgbClr val="5C828A"/>
              </a:buClr>
              <a:buNone/>
            </a:pPr>
            <a:r>
              <a:rPr lang="en-US" altLang="en-US" sz="18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Nearly all standardized enterprise application suites (SAP, Lawson, Cerner, etc.) are a core application with overall functionality dependent on two layers of often-changing Configuration (rule sets) and User (order catalogs, SKUs, user profiles, etc.) Data.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5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Leveraging this data to normalize the test environment allows for true menu-driven script-less functional testing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5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coverage becomes exponentially greater, and time to test is driven to an absolute minimum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5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Regression testing automatically adjusts for changes, realizing full automation of this ALM cycle element. Understanding changes in release performance is virtually immediate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r>
              <a:rPr lang="en-US" altLang="en-US" sz="1500" dirty="0">
                <a:solidFill>
                  <a:srgbClr val="384B5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Complete understanding of application functional performance is now possible, assuring the maximum application ROI and end-user experience</a:t>
            </a:r>
          </a:p>
          <a:p>
            <a:pPr lvl="1" fontAlgn="base">
              <a:spcAft>
                <a:spcPts val="600"/>
              </a:spcAft>
              <a:buClr>
                <a:srgbClr val="5C828A"/>
              </a:buClr>
            </a:pPr>
            <a:endParaRPr lang="en-US" altLang="en-US" sz="1500" dirty="0">
              <a:solidFill>
                <a:srgbClr val="384B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74320" lvl="1" indent="0" fontAlgn="base">
              <a:spcAft>
                <a:spcPts val="600"/>
              </a:spcAft>
              <a:buClr>
                <a:srgbClr val="5C828A"/>
              </a:buClr>
              <a:buNone/>
            </a:pPr>
            <a:endParaRPr lang="en-US" altLang="en-US" sz="1300" dirty="0">
              <a:solidFill>
                <a:srgbClr val="384B5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fontAlgn="base">
              <a:spcAft>
                <a:spcPts val="600"/>
              </a:spcAft>
              <a:buClr>
                <a:srgbClr val="5C828A"/>
              </a:buClr>
            </a:pPr>
            <a:endParaRPr lang="en-US" sz="900" dirty="0">
              <a:solidFill>
                <a:srgbClr val="384B5E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1401"/>
            <a:ext cx="2873065" cy="21547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280296"/>
            <a:ext cx="3200400" cy="338554"/>
          </a:xfrm>
          <a:prstGeom prst="rect">
            <a:avLst/>
          </a:prstGeom>
          <a:solidFill>
            <a:srgbClr val="5C828A"/>
          </a:solidFill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Hyper-efficient Smarte testing</a:t>
            </a:r>
          </a:p>
        </p:txBody>
      </p:sp>
    </p:spTree>
    <p:extLst>
      <p:ext uri="{BB962C8B-B14F-4D97-AF65-F5344CB8AC3E}">
        <p14:creationId xmlns:p14="http://schemas.microsoft.com/office/powerpoint/2010/main" val="3296389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51120</TotalTime>
  <Words>1300</Words>
  <Application>Microsoft Office PowerPoint</Application>
  <PresentationFormat>On-screen Show (4:3)</PresentationFormat>
  <Paragraphs>204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Cambria Math</vt:lpstr>
      <vt:lpstr>Georgia</vt:lpstr>
      <vt:lpstr>Tahoma</vt:lpstr>
      <vt:lpstr>Wingdings</vt:lpstr>
      <vt:lpstr>Wingdings 2</vt:lpstr>
      <vt:lpstr>Civic</vt:lpstr>
      <vt:lpstr>1_Civic</vt:lpstr>
      <vt:lpstr>Inflectra Boston User Summit 2017 </vt:lpstr>
      <vt:lpstr>Agenda &amp; Objectives</vt:lpstr>
      <vt:lpstr>About SmarteSoft</vt:lpstr>
      <vt:lpstr>Who uses SmarteSoft ?</vt:lpstr>
      <vt:lpstr>Life Sciences Markets</vt:lpstr>
      <vt:lpstr>The Product Recipe</vt:lpstr>
      <vt:lpstr>The Healthcare Provider Dilemma</vt:lpstr>
      <vt:lpstr>SmarteSoft Healthcare Technology</vt:lpstr>
      <vt:lpstr>More Than Just Healthcare</vt:lpstr>
      <vt:lpstr>PowerPoint Presentation</vt:lpstr>
      <vt:lpstr>PowerPoint Presentation</vt:lpstr>
      <vt:lpstr>SmarteSoft in Healthcare</vt:lpstr>
      <vt:lpstr>Healthcare Case Studies</vt:lpstr>
      <vt:lpstr>The Healthcare Payer Dilemma</vt:lpstr>
      <vt:lpstr>The Pharmaceutical Dilemma</vt:lpstr>
      <vt:lpstr>Pharmaceutical Case Studies</vt:lpstr>
      <vt:lpstr>Services</vt:lpstr>
      <vt:lpstr>Q&amp;A, Discussion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 for Margo Visitacion Forrester Research</dc:title>
  <dc:creator>Gordon MacGregor</dc:creator>
  <cp:lastModifiedBy>Adam Sandman</cp:lastModifiedBy>
  <cp:revision>182</cp:revision>
  <dcterms:created xsi:type="dcterms:W3CDTF">2009-01-05T16:49:22Z</dcterms:created>
  <dcterms:modified xsi:type="dcterms:W3CDTF">2017-05-22T17:13:10Z</dcterms:modified>
</cp:coreProperties>
</file>